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7"/>
  </p:notesMasterIdLst>
  <p:handoutMasterIdLst>
    <p:handoutMasterId r:id="rId28"/>
  </p:handout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7/9/2025</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7/9/2025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7/9/2025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7/9/2025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0D900-F329-065E-866C-FFE8B09B41A8}"/>
              </a:ext>
            </a:extLst>
          </p:cNvPr>
          <p:cNvSpPr txBox="1"/>
          <p:nvPr/>
        </p:nvSpPr>
        <p:spPr>
          <a:xfrm>
            <a:off x="1198984" y="2825430"/>
            <a:ext cx="9794032" cy="830997"/>
          </a:xfrm>
          <a:prstGeom prst="rect">
            <a:avLst/>
          </a:prstGeom>
          <a:noFill/>
        </p:spPr>
        <p:txBody>
          <a:bodyPr wrap="square" rtlCol="0">
            <a:spAutoFit/>
          </a:bodyPr>
          <a:lstStyle/>
          <a:p>
            <a:r>
              <a:rPr lang="en-US" sz="4800" dirty="0">
                <a:latin typeface="New Athletic M54" panose="02000500000000000000" pitchFamily="2" charset="0"/>
              </a:rPr>
              <a:t>SMART HOME AUTOMATION SYSTEM</a:t>
            </a:r>
          </a:p>
        </p:txBody>
      </p:sp>
      <p:sp>
        <p:nvSpPr>
          <p:cNvPr id="3" name="TextBox 2">
            <a:extLst>
              <a:ext uri="{FF2B5EF4-FFF2-40B4-BE49-F238E27FC236}">
                <a16:creationId xmlns:a16="http://schemas.microsoft.com/office/drawing/2014/main" id="{FFBBDA18-3C12-0E99-EF5E-E0D4D0732FC8}"/>
              </a:ext>
            </a:extLst>
          </p:cNvPr>
          <p:cNvSpPr txBox="1"/>
          <p:nvPr/>
        </p:nvSpPr>
        <p:spPr>
          <a:xfrm>
            <a:off x="7772399" y="3887259"/>
            <a:ext cx="2769541" cy="369332"/>
          </a:xfrm>
          <a:prstGeom prst="rect">
            <a:avLst/>
          </a:prstGeom>
          <a:noFill/>
        </p:spPr>
        <p:txBody>
          <a:bodyPr wrap="none" rtlCol="0">
            <a:spAutoFit/>
          </a:bodyPr>
          <a:lstStyle/>
          <a:p>
            <a:r>
              <a:rPr lang="en-US" b="1" dirty="0"/>
              <a:t>BY – DEVANG CHAUDHARY</a:t>
            </a:r>
          </a:p>
        </p:txBody>
      </p:sp>
      <p:sp>
        <p:nvSpPr>
          <p:cNvPr id="4" name="TextBox 3">
            <a:extLst>
              <a:ext uri="{FF2B5EF4-FFF2-40B4-BE49-F238E27FC236}">
                <a16:creationId xmlns:a16="http://schemas.microsoft.com/office/drawing/2014/main" id="{135A21DE-7974-B879-A14C-6987B13A3CF5}"/>
              </a:ext>
            </a:extLst>
          </p:cNvPr>
          <p:cNvSpPr txBox="1"/>
          <p:nvPr/>
        </p:nvSpPr>
        <p:spPr>
          <a:xfrm>
            <a:off x="9403605" y="4256591"/>
            <a:ext cx="2276669" cy="369332"/>
          </a:xfrm>
          <a:prstGeom prst="rect">
            <a:avLst/>
          </a:prstGeom>
          <a:noFill/>
        </p:spPr>
        <p:txBody>
          <a:bodyPr wrap="square" rtlCol="0">
            <a:spAutoFit/>
          </a:bodyPr>
          <a:lstStyle/>
          <a:p>
            <a:r>
              <a:rPr lang="en-US" b="1" dirty="0"/>
              <a:t>CSE ( IOT )</a:t>
            </a:r>
          </a:p>
        </p:txBody>
      </p:sp>
    </p:spTree>
    <p:extLst>
      <p:ext uri="{BB962C8B-B14F-4D97-AF65-F5344CB8AC3E}">
        <p14:creationId xmlns:p14="http://schemas.microsoft.com/office/powerpoint/2010/main" val="19207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13258C-158B-0A2F-1A70-C193BDC452E2}"/>
              </a:ext>
            </a:extLst>
          </p:cNvPr>
          <p:cNvSpPr txBox="1"/>
          <p:nvPr/>
        </p:nvSpPr>
        <p:spPr>
          <a:xfrm>
            <a:off x="3623387" y="410547"/>
            <a:ext cx="4945225" cy="584775"/>
          </a:xfrm>
          <a:prstGeom prst="rect">
            <a:avLst/>
          </a:prstGeom>
          <a:noFill/>
        </p:spPr>
        <p:txBody>
          <a:bodyPr wrap="square" rtlCol="0">
            <a:spAutoFit/>
          </a:bodyPr>
          <a:lstStyle/>
          <a:p>
            <a:pPr algn="ctr"/>
            <a:r>
              <a:rPr lang="en-US" sz="3200" dirty="0">
                <a:latin typeface="New Athletic M54" panose="02000500000000000000" pitchFamily="2" charset="0"/>
              </a:rPr>
              <a:t>CIRCUIT DIAGRAM</a:t>
            </a:r>
          </a:p>
        </p:txBody>
      </p:sp>
      <p:pic>
        <p:nvPicPr>
          <p:cNvPr id="4" name="Picture 3">
            <a:extLst>
              <a:ext uri="{FF2B5EF4-FFF2-40B4-BE49-F238E27FC236}">
                <a16:creationId xmlns:a16="http://schemas.microsoft.com/office/drawing/2014/main" id="{AC19C08D-077D-653D-4E61-DE599B6908C2}"/>
              </a:ext>
            </a:extLst>
          </p:cNvPr>
          <p:cNvPicPr>
            <a:picLocks noChangeAspect="1"/>
          </p:cNvPicPr>
          <p:nvPr/>
        </p:nvPicPr>
        <p:blipFill>
          <a:blip r:embed="rId2"/>
          <a:stretch>
            <a:fillRect/>
          </a:stretch>
        </p:blipFill>
        <p:spPr>
          <a:xfrm>
            <a:off x="2446164" y="1326923"/>
            <a:ext cx="7299672" cy="4644669"/>
          </a:xfrm>
          <a:prstGeom prst="rect">
            <a:avLst/>
          </a:prstGeom>
        </p:spPr>
      </p:pic>
    </p:spTree>
    <p:extLst>
      <p:ext uri="{BB962C8B-B14F-4D97-AF65-F5344CB8AC3E}">
        <p14:creationId xmlns:p14="http://schemas.microsoft.com/office/powerpoint/2010/main" val="3382992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2A129C-ABF0-CE44-4B6E-9E0ED839E4EA}"/>
              </a:ext>
            </a:extLst>
          </p:cNvPr>
          <p:cNvSpPr txBox="1"/>
          <p:nvPr/>
        </p:nvSpPr>
        <p:spPr>
          <a:xfrm>
            <a:off x="3791339" y="662473"/>
            <a:ext cx="4609322" cy="584775"/>
          </a:xfrm>
          <a:prstGeom prst="rect">
            <a:avLst/>
          </a:prstGeom>
          <a:noFill/>
        </p:spPr>
        <p:txBody>
          <a:bodyPr wrap="square" rtlCol="0">
            <a:spAutoFit/>
          </a:bodyPr>
          <a:lstStyle/>
          <a:p>
            <a:pPr algn="ctr"/>
            <a:r>
              <a:rPr lang="en-US" sz="3200" dirty="0">
                <a:latin typeface="New Athletic M54" panose="02000500000000000000" pitchFamily="2" charset="0"/>
              </a:rPr>
              <a:t>SOURCE CODE</a:t>
            </a:r>
          </a:p>
        </p:txBody>
      </p:sp>
      <p:sp>
        <p:nvSpPr>
          <p:cNvPr id="3" name="TextBox 2">
            <a:extLst>
              <a:ext uri="{FF2B5EF4-FFF2-40B4-BE49-F238E27FC236}">
                <a16:creationId xmlns:a16="http://schemas.microsoft.com/office/drawing/2014/main" id="{797CA314-3FF0-4EA5-EF4E-9DC2C8F18F72}"/>
              </a:ext>
            </a:extLst>
          </p:cNvPr>
          <p:cNvSpPr txBox="1"/>
          <p:nvPr/>
        </p:nvSpPr>
        <p:spPr>
          <a:xfrm>
            <a:off x="1380931" y="1399592"/>
            <a:ext cx="3237722" cy="646331"/>
          </a:xfrm>
          <a:prstGeom prst="rect">
            <a:avLst/>
          </a:prstGeom>
          <a:noFill/>
        </p:spPr>
        <p:txBody>
          <a:bodyPr wrap="square" rtlCol="0">
            <a:spAutoFit/>
          </a:bodyPr>
          <a:lstStyle/>
          <a:p>
            <a:r>
              <a:rPr lang="en-US" dirty="0"/>
              <a:t>// SMART HOME AUTOMATION </a:t>
            </a:r>
          </a:p>
          <a:p>
            <a:r>
              <a:rPr lang="en-US" dirty="0"/>
              <a:t>// BY DEVANG CHAUDHARY</a:t>
            </a:r>
          </a:p>
        </p:txBody>
      </p:sp>
      <p:sp>
        <p:nvSpPr>
          <p:cNvPr id="6" name="TextBox 5">
            <a:extLst>
              <a:ext uri="{FF2B5EF4-FFF2-40B4-BE49-F238E27FC236}">
                <a16:creationId xmlns:a16="http://schemas.microsoft.com/office/drawing/2014/main" id="{12D3C95D-9934-E3E9-4D60-6B7F4674740C}"/>
              </a:ext>
            </a:extLst>
          </p:cNvPr>
          <p:cNvSpPr txBox="1"/>
          <p:nvPr/>
        </p:nvSpPr>
        <p:spPr>
          <a:xfrm>
            <a:off x="1380932" y="2198267"/>
            <a:ext cx="4161452" cy="3970318"/>
          </a:xfrm>
          <a:prstGeom prst="rect">
            <a:avLst/>
          </a:prstGeom>
          <a:noFill/>
        </p:spPr>
        <p:txBody>
          <a:bodyPr wrap="square" rtlCol="0">
            <a:spAutoFit/>
          </a:bodyPr>
          <a:lstStyle/>
          <a:p>
            <a:r>
              <a:rPr lang="en-US" sz="1200" dirty="0"/>
              <a:t>#include &lt;</a:t>
            </a:r>
            <a:r>
              <a:rPr lang="en-US" sz="1200" dirty="0" err="1"/>
              <a:t>Servo.h</a:t>
            </a:r>
            <a:r>
              <a:rPr lang="en-US" sz="1200" dirty="0"/>
              <a:t>&gt;</a:t>
            </a:r>
          </a:p>
          <a:p>
            <a:r>
              <a:rPr lang="en-US" sz="1200" dirty="0"/>
              <a:t>#include &lt;</a:t>
            </a:r>
            <a:r>
              <a:rPr lang="en-US" sz="1200" dirty="0" err="1"/>
              <a:t>LiquidCrystal.h</a:t>
            </a:r>
            <a:r>
              <a:rPr lang="en-US" sz="1200" dirty="0"/>
              <a:t>&gt;</a:t>
            </a:r>
          </a:p>
          <a:p>
            <a:endParaRPr lang="en-US" sz="1200" dirty="0"/>
          </a:p>
          <a:p>
            <a:r>
              <a:rPr lang="en-US" sz="1200" dirty="0" err="1"/>
              <a:t>LiquidCrystal</a:t>
            </a:r>
            <a:r>
              <a:rPr lang="en-US" sz="1200" dirty="0"/>
              <a:t> lcd(2, 3, 4, 5, 6, 7);</a:t>
            </a:r>
          </a:p>
          <a:p>
            <a:r>
              <a:rPr lang="en-US" sz="1200" dirty="0"/>
              <a:t>Servo </a:t>
            </a:r>
            <a:r>
              <a:rPr lang="en-US" sz="1200" dirty="0" err="1"/>
              <a:t>myServo</a:t>
            </a:r>
            <a:r>
              <a:rPr lang="en-US" sz="1200" dirty="0"/>
              <a:t>;</a:t>
            </a:r>
          </a:p>
          <a:p>
            <a:endParaRPr lang="en-US" sz="1200" dirty="0"/>
          </a:p>
          <a:p>
            <a:r>
              <a:rPr lang="en-US" sz="1200" dirty="0"/>
              <a:t>int </a:t>
            </a:r>
            <a:r>
              <a:rPr lang="en-US" sz="1200" dirty="0" err="1"/>
              <a:t>ultrasonicPin</a:t>
            </a:r>
            <a:r>
              <a:rPr lang="en-US" sz="1200" dirty="0"/>
              <a:t> = 12;</a:t>
            </a:r>
          </a:p>
          <a:p>
            <a:r>
              <a:rPr lang="en-US" sz="1200" dirty="0"/>
              <a:t>int LDR_PIN = A0;</a:t>
            </a:r>
          </a:p>
          <a:p>
            <a:r>
              <a:rPr lang="en-US" sz="1200" dirty="0"/>
              <a:t>int LED_PIN = 11;</a:t>
            </a:r>
          </a:p>
          <a:p>
            <a:r>
              <a:rPr lang="en-US" sz="1200" dirty="0"/>
              <a:t>int threshold = 500;</a:t>
            </a:r>
          </a:p>
          <a:p>
            <a:r>
              <a:rPr lang="en-US" sz="1200" dirty="0"/>
              <a:t>int </a:t>
            </a:r>
            <a:r>
              <a:rPr lang="en-US" sz="1200" dirty="0" err="1"/>
              <a:t>motorpin</a:t>
            </a:r>
            <a:r>
              <a:rPr lang="en-US" sz="1200" dirty="0"/>
              <a:t> = 13;</a:t>
            </a:r>
          </a:p>
          <a:p>
            <a:r>
              <a:rPr lang="en-US" sz="1200" dirty="0"/>
              <a:t>int </a:t>
            </a:r>
            <a:r>
              <a:rPr lang="en-US" sz="1200" dirty="0" err="1"/>
              <a:t>pirPin</a:t>
            </a:r>
            <a:r>
              <a:rPr lang="en-US" sz="1200" dirty="0"/>
              <a:t> = A1;</a:t>
            </a:r>
          </a:p>
          <a:p>
            <a:r>
              <a:rPr lang="en-US" sz="1200" dirty="0"/>
              <a:t>int </a:t>
            </a:r>
            <a:r>
              <a:rPr lang="en-US" sz="1200" dirty="0" err="1"/>
              <a:t>tempPin</a:t>
            </a:r>
            <a:r>
              <a:rPr lang="en-US" sz="1200" dirty="0"/>
              <a:t> = A2;</a:t>
            </a:r>
          </a:p>
          <a:p>
            <a:r>
              <a:rPr lang="en-US" sz="1200" dirty="0"/>
              <a:t>int </a:t>
            </a:r>
            <a:r>
              <a:rPr lang="en-US" sz="1200" dirty="0" err="1"/>
              <a:t>redPin</a:t>
            </a:r>
            <a:r>
              <a:rPr lang="en-US" sz="1200" dirty="0"/>
              <a:t> = 8;</a:t>
            </a:r>
          </a:p>
          <a:p>
            <a:r>
              <a:rPr lang="en-US" sz="1200" dirty="0"/>
              <a:t>int </a:t>
            </a:r>
            <a:r>
              <a:rPr lang="en-US" sz="1200" dirty="0" err="1"/>
              <a:t>greenPin</a:t>
            </a:r>
            <a:r>
              <a:rPr lang="en-US" sz="1200" dirty="0"/>
              <a:t> = 9;</a:t>
            </a:r>
          </a:p>
          <a:p>
            <a:r>
              <a:rPr lang="en-US" sz="1200" dirty="0"/>
              <a:t>int </a:t>
            </a:r>
            <a:r>
              <a:rPr lang="en-US" sz="1200" dirty="0" err="1"/>
              <a:t>servoPin</a:t>
            </a:r>
            <a:r>
              <a:rPr lang="en-US" sz="1200" dirty="0"/>
              <a:t> = 10;</a:t>
            </a:r>
          </a:p>
          <a:p>
            <a:r>
              <a:rPr lang="en-US" sz="1200" dirty="0"/>
              <a:t>float </a:t>
            </a:r>
            <a:r>
              <a:rPr lang="en-US" sz="1200" dirty="0" err="1"/>
              <a:t>temperatureC</a:t>
            </a:r>
            <a:r>
              <a:rPr lang="en-US" sz="1200" dirty="0"/>
              <a:t>;</a:t>
            </a:r>
          </a:p>
          <a:p>
            <a:r>
              <a:rPr lang="en-US" sz="1200" dirty="0"/>
              <a:t>void setup() {</a:t>
            </a:r>
          </a:p>
          <a:p>
            <a:r>
              <a:rPr lang="en-US" sz="1200" dirty="0"/>
              <a:t>  </a:t>
            </a:r>
            <a:r>
              <a:rPr lang="en-US" sz="1200" dirty="0" err="1"/>
              <a:t>pinMode</a:t>
            </a:r>
            <a:r>
              <a:rPr lang="en-US" sz="1200" dirty="0"/>
              <a:t>(LED_PIN, OUTPUT);</a:t>
            </a:r>
          </a:p>
          <a:p>
            <a:r>
              <a:rPr lang="en-US" sz="1200" dirty="0"/>
              <a:t>  </a:t>
            </a:r>
            <a:r>
              <a:rPr lang="en-US" sz="1200" dirty="0" err="1"/>
              <a:t>pinMode</a:t>
            </a:r>
            <a:r>
              <a:rPr lang="en-US" sz="1200" dirty="0"/>
              <a:t>(</a:t>
            </a:r>
            <a:r>
              <a:rPr lang="en-US" sz="1200" dirty="0" err="1"/>
              <a:t>motorpin</a:t>
            </a:r>
            <a:r>
              <a:rPr lang="en-US" sz="1200" dirty="0"/>
              <a:t>, OUTPUT);</a:t>
            </a:r>
          </a:p>
          <a:p>
            <a:r>
              <a:rPr lang="en-US" sz="1200" dirty="0"/>
              <a:t>  </a:t>
            </a:r>
            <a:r>
              <a:rPr lang="en-US" sz="1200" dirty="0" err="1"/>
              <a:t>pinMode</a:t>
            </a:r>
            <a:r>
              <a:rPr lang="en-US" sz="1200" dirty="0"/>
              <a:t>(</a:t>
            </a:r>
            <a:r>
              <a:rPr lang="en-US" sz="1200" dirty="0" err="1"/>
              <a:t>redPin</a:t>
            </a:r>
            <a:r>
              <a:rPr lang="en-US" sz="1200" dirty="0"/>
              <a:t>, OUTPUT);</a:t>
            </a:r>
          </a:p>
        </p:txBody>
      </p:sp>
      <p:sp>
        <p:nvSpPr>
          <p:cNvPr id="8" name="TextBox 7">
            <a:extLst>
              <a:ext uri="{FF2B5EF4-FFF2-40B4-BE49-F238E27FC236}">
                <a16:creationId xmlns:a16="http://schemas.microsoft.com/office/drawing/2014/main" id="{1B41590B-86B2-1251-CA58-479B4F3FDDCD}"/>
              </a:ext>
            </a:extLst>
          </p:cNvPr>
          <p:cNvSpPr txBox="1"/>
          <p:nvPr/>
        </p:nvSpPr>
        <p:spPr>
          <a:xfrm>
            <a:off x="6744477" y="2198267"/>
            <a:ext cx="3603172" cy="4339650"/>
          </a:xfrm>
          <a:prstGeom prst="rect">
            <a:avLst/>
          </a:prstGeom>
          <a:noFill/>
        </p:spPr>
        <p:txBody>
          <a:bodyPr wrap="square" rtlCol="0">
            <a:spAutoFit/>
          </a:bodyPr>
          <a:lstStyle/>
          <a:p>
            <a:r>
              <a:rPr lang="en-US" sz="1200" dirty="0"/>
              <a:t> </a:t>
            </a:r>
            <a:r>
              <a:rPr lang="en-US" sz="1200" dirty="0" err="1"/>
              <a:t>pinMode</a:t>
            </a:r>
            <a:r>
              <a:rPr lang="en-US" sz="1200" dirty="0"/>
              <a:t>(</a:t>
            </a:r>
            <a:r>
              <a:rPr lang="en-US" sz="1200" dirty="0" err="1"/>
              <a:t>greenPin</a:t>
            </a:r>
            <a:r>
              <a:rPr lang="en-US" sz="1200" dirty="0"/>
              <a:t>, OUTPUT);</a:t>
            </a:r>
          </a:p>
          <a:p>
            <a:r>
              <a:rPr lang="en-US" sz="1200" dirty="0"/>
              <a:t>  </a:t>
            </a:r>
            <a:r>
              <a:rPr lang="en-US" sz="1200" dirty="0" err="1"/>
              <a:t>pinMode</a:t>
            </a:r>
            <a:r>
              <a:rPr lang="en-US" sz="1200" dirty="0"/>
              <a:t>(</a:t>
            </a:r>
            <a:r>
              <a:rPr lang="en-US" sz="1200" dirty="0" err="1"/>
              <a:t>ultrasonicPin</a:t>
            </a:r>
            <a:r>
              <a:rPr lang="en-US" sz="1200" dirty="0"/>
              <a:t>, OUTPUT);</a:t>
            </a:r>
          </a:p>
          <a:p>
            <a:r>
              <a:rPr lang="en-US" sz="1200" dirty="0"/>
              <a:t>  </a:t>
            </a:r>
            <a:r>
              <a:rPr lang="en-US" sz="1200" dirty="0" err="1"/>
              <a:t>pinMode</a:t>
            </a:r>
            <a:r>
              <a:rPr lang="en-US" sz="1200" dirty="0"/>
              <a:t>(</a:t>
            </a:r>
            <a:r>
              <a:rPr lang="en-US" sz="1200" dirty="0" err="1"/>
              <a:t>pirPin</a:t>
            </a:r>
            <a:r>
              <a:rPr lang="en-US" sz="1200" dirty="0"/>
              <a:t>, INPUT);</a:t>
            </a:r>
          </a:p>
          <a:p>
            <a:endParaRPr lang="en-US" sz="1200" dirty="0"/>
          </a:p>
          <a:p>
            <a:r>
              <a:rPr lang="en-US" sz="1200" dirty="0"/>
              <a:t>  </a:t>
            </a:r>
            <a:r>
              <a:rPr lang="en-US" sz="1200" dirty="0" err="1"/>
              <a:t>lcd.begin</a:t>
            </a:r>
            <a:r>
              <a:rPr lang="en-US" sz="1200" dirty="0"/>
              <a:t>(16, 2);</a:t>
            </a:r>
          </a:p>
          <a:p>
            <a:r>
              <a:rPr lang="en-US" sz="1200" dirty="0"/>
              <a:t>  </a:t>
            </a:r>
            <a:r>
              <a:rPr lang="en-US" sz="1200" dirty="0" err="1"/>
              <a:t>Serial.begin</a:t>
            </a:r>
            <a:r>
              <a:rPr lang="en-US" sz="1200" dirty="0"/>
              <a:t>(9600);</a:t>
            </a:r>
          </a:p>
          <a:p>
            <a:endParaRPr lang="en-US" sz="1200" dirty="0"/>
          </a:p>
          <a:p>
            <a:r>
              <a:rPr lang="en-US" sz="1200" dirty="0"/>
              <a:t>  </a:t>
            </a:r>
            <a:r>
              <a:rPr lang="en-US" sz="1200" dirty="0" err="1"/>
              <a:t>myServo.attach</a:t>
            </a:r>
            <a:r>
              <a:rPr lang="en-US" sz="1200" dirty="0"/>
              <a:t>(</a:t>
            </a:r>
            <a:r>
              <a:rPr lang="en-US" sz="1200" dirty="0" err="1"/>
              <a:t>servoPin</a:t>
            </a:r>
            <a:r>
              <a:rPr lang="en-US" sz="1200" dirty="0"/>
              <a:t>);</a:t>
            </a:r>
          </a:p>
          <a:p>
            <a:r>
              <a:rPr lang="en-US" sz="1200" dirty="0"/>
              <a:t>}</a:t>
            </a:r>
          </a:p>
          <a:p>
            <a:endParaRPr lang="en-US" sz="1200" dirty="0"/>
          </a:p>
          <a:p>
            <a:r>
              <a:rPr lang="en-US" sz="1200" dirty="0"/>
              <a:t>void loop() {</a:t>
            </a:r>
          </a:p>
          <a:p>
            <a:r>
              <a:rPr lang="en-US" sz="1200" dirty="0"/>
              <a:t>  // ===== 1. Ultrasonic Sensor =====</a:t>
            </a:r>
          </a:p>
          <a:p>
            <a:r>
              <a:rPr lang="en-US" sz="1200" dirty="0"/>
              <a:t>  long duration;</a:t>
            </a:r>
          </a:p>
          <a:p>
            <a:r>
              <a:rPr lang="en-US" sz="1200" dirty="0"/>
              <a:t>  float distance;</a:t>
            </a:r>
          </a:p>
          <a:p>
            <a:endParaRPr lang="en-US" sz="1200" dirty="0"/>
          </a:p>
          <a:p>
            <a:r>
              <a:rPr lang="en-US" sz="1200" dirty="0"/>
              <a:t>  </a:t>
            </a:r>
            <a:r>
              <a:rPr lang="en-US" sz="1200" dirty="0" err="1"/>
              <a:t>pinMode</a:t>
            </a:r>
            <a:r>
              <a:rPr lang="en-US" sz="1200" dirty="0"/>
              <a:t>(</a:t>
            </a:r>
            <a:r>
              <a:rPr lang="en-US" sz="1200" dirty="0" err="1"/>
              <a:t>ultrasonicPin</a:t>
            </a:r>
            <a:r>
              <a:rPr lang="en-US" sz="1200" dirty="0"/>
              <a:t>, OUTPUT);</a:t>
            </a:r>
          </a:p>
          <a:p>
            <a:r>
              <a:rPr lang="en-US" sz="1200" dirty="0"/>
              <a:t>  </a:t>
            </a:r>
            <a:r>
              <a:rPr lang="en-US" sz="1200" dirty="0" err="1"/>
              <a:t>digitalWrite</a:t>
            </a:r>
            <a:r>
              <a:rPr lang="en-US" sz="1200" dirty="0"/>
              <a:t>(</a:t>
            </a:r>
            <a:r>
              <a:rPr lang="en-US" sz="1200" dirty="0" err="1"/>
              <a:t>ultrasonicPin</a:t>
            </a:r>
            <a:r>
              <a:rPr lang="en-US" sz="1200" dirty="0"/>
              <a:t>, LOW);</a:t>
            </a:r>
          </a:p>
          <a:p>
            <a:r>
              <a:rPr lang="en-US" sz="1200" dirty="0"/>
              <a:t>  </a:t>
            </a:r>
            <a:r>
              <a:rPr lang="en-US" sz="1200" dirty="0" err="1"/>
              <a:t>delayMicroseconds</a:t>
            </a:r>
            <a:r>
              <a:rPr lang="en-US" sz="1200" dirty="0"/>
              <a:t>(2);</a:t>
            </a:r>
          </a:p>
          <a:p>
            <a:r>
              <a:rPr lang="en-US" sz="1200" dirty="0"/>
              <a:t>  </a:t>
            </a:r>
            <a:r>
              <a:rPr lang="en-US" sz="1200" dirty="0" err="1"/>
              <a:t>digitalWrite</a:t>
            </a:r>
            <a:r>
              <a:rPr lang="en-US" sz="1200" dirty="0"/>
              <a:t>(</a:t>
            </a:r>
            <a:r>
              <a:rPr lang="en-US" sz="1200" dirty="0" err="1"/>
              <a:t>ultrasonicPin</a:t>
            </a:r>
            <a:r>
              <a:rPr lang="en-US" sz="1200" dirty="0"/>
              <a:t>, HIGH);</a:t>
            </a:r>
          </a:p>
          <a:p>
            <a:r>
              <a:rPr lang="en-US" sz="1200" dirty="0"/>
              <a:t>  </a:t>
            </a:r>
            <a:r>
              <a:rPr lang="en-US" sz="1200" dirty="0" err="1"/>
              <a:t>delayMicroseconds</a:t>
            </a:r>
            <a:r>
              <a:rPr lang="en-US" sz="1200" dirty="0"/>
              <a:t>(10);</a:t>
            </a:r>
          </a:p>
          <a:p>
            <a:r>
              <a:rPr lang="en-US" sz="1200" dirty="0"/>
              <a:t>  </a:t>
            </a:r>
            <a:r>
              <a:rPr lang="en-US" sz="1200" dirty="0" err="1"/>
              <a:t>digitalWrite</a:t>
            </a:r>
            <a:r>
              <a:rPr lang="en-US" sz="1200" dirty="0"/>
              <a:t>(</a:t>
            </a:r>
            <a:r>
              <a:rPr lang="en-US" sz="1200" dirty="0" err="1"/>
              <a:t>ultrasonicPin</a:t>
            </a:r>
            <a:r>
              <a:rPr lang="en-US" sz="1200" dirty="0"/>
              <a:t>, LOW);</a:t>
            </a:r>
          </a:p>
          <a:p>
            <a:endParaRPr lang="en-US" sz="1200" dirty="0"/>
          </a:p>
          <a:p>
            <a:r>
              <a:rPr lang="en-US" sz="1200" dirty="0"/>
              <a:t>  </a:t>
            </a:r>
          </a:p>
        </p:txBody>
      </p:sp>
    </p:spTree>
    <p:extLst>
      <p:ext uri="{BB962C8B-B14F-4D97-AF65-F5344CB8AC3E}">
        <p14:creationId xmlns:p14="http://schemas.microsoft.com/office/powerpoint/2010/main" val="3648233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B69E0-F383-BE19-C137-E2EFBCF28489}"/>
              </a:ext>
            </a:extLst>
          </p:cNvPr>
          <p:cNvSpPr txBox="1"/>
          <p:nvPr/>
        </p:nvSpPr>
        <p:spPr>
          <a:xfrm>
            <a:off x="1408922" y="737118"/>
            <a:ext cx="4133462" cy="6001643"/>
          </a:xfrm>
          <a:prstGeom prst="rect">
            <a:avLst/>
          </a:prstGeom>
          <a:noFill/>
        </p:spPr>
        <p:txBody>
          <a:bodyPr wrap="square" rtlCol="0">
            <a:spAutoFit/>
          </a:bodyPr>
          <a:lstStyle/>
          <a:p>
            <a:r>
              <a:rPr lang="en-US" sz="1200" dirty="0" err="1"/>
              <a:t>pinMode</a:t>
            </a:r>
            <a:r>
              <a:rPr lang="en-US" sz="1200" dirty="0"/>
              <a:t>(</a:t>
            </a:r>
            <a:r>
              <a:rPr lang="en-US" sz="1200" dirty="0" err="1"/>
              <a:t>ultrasonicPin</a:t>
            </a:r>
            <a:r>
              <a:rPr lang="en-US" sz="1200" dirty="0"/>
              <a:t>, INPUT);</a:t>
            </a:r>
          </a:p>
          <a:p>
            <a:r>
              <a:rPr lang="en-US" sz="1200" dirty="0"/>
              <a:t>  duration = </a:t>
            </a:r>
            <a:r>
              <a:rPr lang="en-US" sz="1200" dirty="0" err="1"/>
              <a:t>pulseIn</a:t>
            </a:r>
            <a:r>
              <a:rPr lang="en-US" sz="1200" dirty="0"/>
              <a:t>(</a:t>
            </a:r>
            <a:r>
              <a:rPr lang="en-US" sz="1200" dirty="0" err="1"/>
              <a:t>ultrasonicPin</a:t>
            </a:r>
            <a:r>
              <a:rPr lang="en-US" sz="1200" dirty="0"/>
              <a:t>, HIGH, 30000);</a:t>
            </a:r>
          </a:p>
          <a:p>
            <a:r>
              <a:rPr lang="en-US" sz="1200" dirty="0"/>
              <a:t>  distance = duration * 0.0343 / 2;</a:t>
            </a:r>
          </a:p>
          <a:p>
            <a:endParaRPr lang="en-US" sz="1200" dirty="0"/>
          </a:p>
          <a:p>
            <a:r>
              <a:rPr lang="en-US" sz="1200" dirty="0"/>
              <a:t>  </a:t>
            </a:r>
            <a:r>
              <a:rPr lang="en-US" sz="1200" dirty="0" err="1"/>
              <a:t>Serial.print</a:t>
            </a:r>
            <a:r>
              <a:rPr lang="en-US" sz="1200" dirty="0"/>
              <a:t>("Distance: ");</a:t>
            </a:r>
          </a:p>
          <a:p>
            <a:r>
              <a:rPr lang="en-US" sz="1200" dirty="0"/>
              <a:t>  </a:t>
            </a:r>
            <a:r>
              <a:rPr lang="en-US" sz="1200" dirty="0" err="1"/>
              <a:t>Serial.print</a:t>
            </a:r>
            <a:r>
              <a:rPr lang="en-US" sz="1200" dirty="0"/>
              <a:t>(distance);</a:t>
            </a:r>
          </a:p>
          <a:p>
            <a:r>
              <a:rPr lang="en-US" sz="1200" dirty="0"/>
              <a:t>  </a:t>
            </a:r>
            <a:r>
              <a:rPr lang="en-US" sz="1200" dirty="0" err="1"/>
              <a:t>Serial.println</a:t>
            </a:r>
            <a:r>
              <a:rPr lang="en-US" sz="1200" dirty="0"/>
              <a:t>(" cm");</a:t>
            </a:r>
          </a:p>
          <a:p>
            <a:endParaRPr lang="en-US" sz="1200" dirty="0"/>
          </a:p>
          <a:p>
            <a:r>
              <a:rPr lang="en-US" sz="1200" dirty="0"/>
              <a:t>  if (distance &gt; 0 &amp;&amp; distance &lt;= 50) {</a:t>
            </a:r>
          </a:p>
          <a:p>
            <a:r>
              <a:rPr lang="en-US" sz="1200" dirty="0"/>
              <a:t>    </a:t>
            </a:r>
            <a:r>
              <a:rPr lang="en-US" sz="1200" dirty="0" err="1"/>
              <a:t>myServo.write</a:t>
            </a:r>
            <a:r>
              <a:rPr lang="en-US" sz="1200" dirty="0"/>
              <a:t>(90);</a:t>
            </a:r>
          </a:p>
          <a:p>
            <a:r>
              <a:rPr lang="en-US" sz="1200" dirty="0"/>
              <a:t>  } else {</a:t>
            </a:r>
          </a:p>
          <a:p>
            <a:r>
              <a:rPr lang="en-US" sz="1200" dirty="0"/>
              <a:t>    </a:t>
            </a:r>
            <a:r>
              <a:rPr lang="en-US" sz="1200" dirty="0" err="1"/>
              <a:t>myServo.write</a:t>
            </a:r>
            <a:r>
              <a:rPr lang="en-US" sz="1200" dirty="0"/>
              <a:t>(0);</a:t>
            </a:r>
          </a:p>
          <a:p>
            <a:r>
              <a:rPr lang="en-US" sz="1200" dirty="0"/>
              <a:t>  }</a:t>
            </a:r>
          </a:p>
          <a:p>
            <a:endParaRPr lang="en-US" sz="1200" dirty="0"/>
          </a:p>
          <a:p>
            <a:r>
              <a:rPr lang="en-US" sz="1200" dirty="0"/>
              <a:t>  </a:t>
            </a:r>
            <a:r>
              <a:rPr lang="en-US" sz="1200" dirty="0" err="1"/>
              <a:t>lcd.clear</a:t>
            </a:r>
            <a:r>
              <a:rPr lang="en-US" sz="1200" dirty="0"/>
              <a:t>();</a:t>
            </a:r>
          </a:p>
          <a:p>
            <a:r>
              <a:rPr lang="en-US" sz="1200" dirty="0"/>
              <a:t>  </a:t>
            </a:r>
            <a:r>
              <a:rPr lang="en-US" sz="1200" dirty="0" err="1"/>
              <a:t>lcd.setCursor</a:t>
            </a:r>
            <a:r>
              <a:rPr lang="en-US" sz="1200" dirty="0"/>
              <a:t>(0, 0);</a:t>
            </a:r>
          </a:p>
          <a:p>
            <a:r>
              <a:rPr lang="en-US" sz="1200" dirty="0"/>
              <a:t>  </a:t>
            </a:r>
            <a:r>
              <a:rPr lang="en-US" sz="1200" dirty="0" err="1"/>
              <a:t>lcd.print</a:t>
            </a:r>
            <a:r>
              <a:rPr lang="en-US" sz="1200" dirty="0"/>
              <a:t>("Distance:");</a:t>
            </a:r>
          </a:p>
          <a:p>
            <a:r>
              <a:rPr lang="en-US" sz="1200" dirty="0"/>
              <a:t>  </a:t>
            </a:r>
            <a:r>
              <a:rPr lang="en-US" sz="1200" dirty="0" err="1"/>
              <a:t>lcd.setCursor</a:t>
            </a:r>
            <a:r>
              <a:rPr lang="en-US" sz="1200" dirty="0"/>
              <a:t>(0, 1);</a:t>
            </a:r>
          </a:p>
          <a:p>
            <a:r>
              <a:rPr lang="en-US" sz="1200" dirty="0"/>
              <a:t>  </a:t>
            </a:r>
            <a:r>
              <a:rPr lang="en-US" sz="1200" dirty="0" err="1"/>
              <a:t>lcd.print</a:t>
            </a:r>
            <a:r>
              <a:rPr lang="en-US" sz="1200" dirty="0"/>
              <a:t>(distance);</a:t>
            </a:r>
          </a:p>
          <a:p>
            <a:r>
              <a:rPr lang="en-US" sz="1200" dirty="0"/>
              <a:t>  </a:t>
            </a:r>
            <a:r>
              <a:rPr lang="en-US" sz="1200" dirty="0" err="1"/>
              <a:t>lcd.print</a:t>
            </a:r>
            <a:r>
              <a:rPr lang="en-US" sz="1200" dirty="0"/>
              <a:t>(" cm");</a:t>
            </a:r>
          </a:p>
          <a:p>
            <a:r>
              <a:rPr lang="en-US" sz="1200" dirty="0"/>
              <a:t>  delay(1500);</a:t>
            </a:r>
          </a:p>
          <a:p>
            <a:endParaRPr lang="en-US" sz="1200" dirty="0"/>
          </a:p>
          <a:p>
            <a:r>
              <a:rPr lang="en-US" sz="1200" dirty="0"/>
              <a:t>  // ===== 2. PIR Sensor =====</a:t>
            </a:r>
          </a:p>
          <a:p>
            <a:r>
              <a:rPr lang="en-US" sz="1200" dirty="0"/>
              <a:t>  int </a:t>
            </a:r>
            <a:r>
              <a:rPr lang="en-US" sz="1200" dirty="0" err="1"/>
              <a:t>pirState</a:t>
            </a:r>
            <a:r>
              <a:rPr lang="en-US" sz="1200" dirty="0"/>
              <a:t> = </a:t>
            </a:r>
            <a:r>
              <a:rPr lang="en-US" sz="1200" dirty="0" err="1"/>
              <a:t>digitalRead</a:t>
            </a:r>
            <a:r>
              <a:rPr lang="en-US" sz="1200" dirty="0"/>
              <a:t>(</a:t>
            </a:r>
            <a:r>
              <a:rPr lang="en-US" sz="1200" dirty="0" err="1"/>
              <a:t>pirPin</a:t>
            </a:r>
            <a:r>
              <a:rPr lang="en-US" sz="1200" dirty="0"/>
              <a:t>);</a:t>
            </a:r>
          </a:p>
          <a:p>
            <a:endParaRPr lang="en-US" sz="1200" dirty="0"/>
          </a:p>
          <a:p>
            <a:r>
              <a:rPr lang="en-US" sz="1200" dirty="0"/>
              <a:t>  if (</a:t>
            </a:r>
            <a:r>
              <a:rPr lang="en-US" sz="1200" dirty="0" err="1"/>
              <a:t>pirState</a:t>
            </a:r>
            <a:r>
              <a:rPr lang="en-US" sz="1200" dirty="0"/>
              <a:t> == HIGH) {</a:t>
            </a:r>
          </a:p>
          <a:p>
            <a:r>
              <a:rPr lang="en-US" sz="1200" dirty="0"/>
              <a:t>    </a:t>
            </a:r>
            <a:r>
              <a:rPr lang="en-US" sz="1200" dirty="0" err="1"/>
              <a:t>digitalWrite</a:t>
            </a:r>
            <a:r>
              <a:rPr lang="en-US" sz="1200" dirty="0"/>
              <a:t>(</a:t>
            </a:r>
            <a:r>
              <a:rPr lang="en-US" sz="1200" dirty="0" err="1"/>
              <a:t>motorpin</a:t>
            </a:r>
            <a:r>
              <a:rPr lang="en-US" sz="1200" dirty="0"/>
              <a:t>, HIGH);</a:t>
            </a:r>
          </a:p>
          <a:p>
            <a:r>
              <a:rPr lang="en-US" sz="1200" dirty="0"/>
              <a:t>    </a:t>
            </a:r>
            <a:r>
              <a:rPr lang="en-US" sz="1200" dirty="0" err="1"/>
              <a:t>Serial.println</a:t>
            </a:r>
            <a:r>
              <a:rPr lang="en-US" sz="1200" dirty="0"/>
              <a:t>("Motion Detected");</a:t>
            </a:r>
          </a:p>
          <a:p>
            <a:r>
              <a:rPr lang="en-US" sz="1200" dirty="0"/>
              <a:t>  } else {</a:t>
            </a:r>
          </a:p>
          <a:p>
            <a:r>
              <a:rPr lang="en-US" sz="1200" dirty="0"/>
              <a:t>    </a:t>
            </a:r>
            <a:r>
              <a:rPr lang="en-US" sz="1200" dirty="0" err="1"/>
              <a:t>digitalWrite</a:t>
            </a:r>
            <a:r>
              <a:rPr lang="en-US" sz="1200" dirty="0"/>
              <a:t>(</a:t>
            </a:r>
            <a:r>
              <a:rPr lang="en-US" sz="1200" dirty="0" err="1"/>
              <a:t>motorpin</a:t>
            </a:r>
            <a:r>
              <a:rPr lang="en-US" sz="1200" dirty="0"/>
              <a:t>, LOW);</a:t>
            </a:r>
          </a:p>
          <a:p>
            <a:r>
              <a:rPr lang="en-US" sz="1200" dirty="0"/>
              <a:t>    </a:t>
            </a:r>
            <a:r>
              <a:rPr lang="en-US" sz="1200" dirty="0" err="1"/>
              <a:t>Serial.println</a:t>
            </a:r>
            <a:r>
              <a:rPr lang="en-US" sz="1200" dirty="0"/>
              <a:t>("No Motion");</a:t>
            </a:r>
          </a:p>
          <a:p>
            <a:r>
              <a:rPr lang="en-US" sz="1200" dirty="0"/>
              <a:t>  }</a:t>
            </a:r>
          </a:p>
        </p:txBody>
      </p:sp>
      <p:sp>
        <p:nvSpPr>
          <p:cNvPr id="3" name="TextBox 2">
            <a:extLst>
              <a:ext uri="{FF2B5EF4-FFF2-40B4-BE49-F238E27FC236}">
                <a16:creationId xmlns:a16="http://schemas.microsoft.com/office/drawing/2014/main" id="{6EAAC314-0FF8-9F2F-AFB0-72221613F42A}"/>
              </a:ext>
            </a:extLst>
          </p:cNvPr>
          <p:cNvSpPr txBox="1"/>
          <p:nvPr/>
        </p:nvSpPr>
        <p:spPr>
          <a:xfrm>
            <a:off x="6441235" y="737118"/>
            <a:ext cx="4341843" cy="5816977"/>
          </a:xfrm>
          <a:prstGeom prst="rect">
            <a:avLst/>
          </a:prstGeom>
          <a:noFill/>
        </p:spPr>
        <p:txBody>
          <a:bodyPr wrap="square" rtlCol="0">
            <a:spAutoFit/>
          </a:bodyPr>
          <a:lstStyle/>
          <a:p>
            <a:r>
              <a:rPr lang="en-US" sz="1200" dirty="0" err="1"/>
              <a:t>lcd.clear</a:t>
            </a:r>
            <a:r>
              <a:rPr lang="en-US" sz="1200" dirty="0"/>
              <a:t>();</a:t>
            </a:r>
          </a:p>
          <a:p>
            <a:r>
              <a:rPr lang="en-US" sz="1200" dirty="0"/>
              <a:t>  </a:t>
            </a:r>
            <a:r>
              <a:rPr lang="en-US" sz="1200" dirty="0" err="1"/>
              <a:t>lcd.setCursor</a:t>
            </a:r>
            <a:r>
              <a:rPr lang="en-US" sz="1200" dirty="0"/>
              <a:t>(0, 0);</a:t>
            </a:r>
          </a:p>
          <a:p>
            <a:r>
              <a:rPr lang="en-US" sz="1200" dirty="0"/>
              <a:t>  </a:t>
            </a:r>
            <a:r>
              <a:rPr lang="en-US" sz="1200" dirty="0" err="1"/>
              <a:t>lcd.print</a:t>
            </a:r>
            <a:r>
              <a:rPr lang="en-US" sz="1200" dirty="0"/>
              <a:t>("PIR Motion:");</a:t>
            </a:r>
          </a:p>
          <a:p>
            <a:r>
              <a:rPr lang="en-US" sz="1200" dirty="0"/>
              <a:t>  </a:t>
            </a:r>
            <a:r>
              <a:rPr lang="en-US" sz="1200" dirty="0" err="1"/>
              <a:t>lcd.setCursor</a:t>
            </a:r>
            <a:r>
              <a:rPr lang="en-US" sz="1200" dirty="0"/>
              <a:t>(0, 1);</a:t>
            </a:r>
          </a:p>
          <a:p>
            <a:r>
              <a:rPr lang="en-US" sz="1200" dirty="0"/>
              <a:t>  </a:t>
            </a:r>
            <a:r>
              <a:rPr lang="en-US" sz="1200" dirty="0" err="1"/>
              <a:t>lcd.print</a:t>
            </a:r>
            <a:r>
              <a:rPr lang="en-US" sz="1200" dirty="0"/>
              <a:t>(</a:t>
            </a:r>
            <a:r>
              <a:rPr lang="en-US" sz="1200" dirty="0" err="1"/>
              <a:t>pirState</a:t>
            </a:r>
            <a:r>
              <a:rPr lang="en-US" sz="1200" dirty="0"/>
              <a:t> == HIGH ? "Motion Detected" : "No Motion");</a:t>
            </a:r>
          </a:p>
          <a:p>
            <a:r>
              <a:rPr lang="en-US" sz="1200" dirty="0"/>
              <a:t>  delay(1500);</a:t>
            </a:r>
          </a:p>
          <a:p>
            <a:endParaRPr lang="en-US" sz="1200" dirty="0"/>
          </a:p>
          <a:p>
            <a:r>
              <a:rPr lang="en-US" sz="1200" dirty="0"/>
              <a:t>  // ===== 3. LDR Sensor =====</a:t>
            </a:r>
          </a:p>
          <a:p>
            <a:r>
              <a:rPr lang="en-US" sz="1200" dirty="0"/>
              <a:t>  int </a:t>
            </a:r>
            <a:r>
              <a:rPr lang="en-US" sz="1200" dirty="0" err="1"/>
              <a:t>lightLevel</a:t>
            </a:r>
            <a:r>
              <a:rPr lang="en-US" sz="1200" dirty="0"/>
              <a:t> = </a:t>
            </a:r>
            <a:r>
              <a:rPr lang="en-US" sz="1200" dirty="0" err="1"/>
              <a:t>analogRead</a:t>
            </a:r>
            <a:r>
              <a:rPr lang="en-US" sz="1200" dirty="0"/>
              <a:t>(LDR_PIN);</a:t>
            </a:r>
          </a:p>
          <a:p>
            <a:r>
              <a:rPr lang="en-US" sz="1200" dirty="0"/>
              <a:t>  </a:t>
            </a:r>
            <a:r>
              <a:rPr lang="en-US" sz="1200" dirty="0" err="1"/>
              <a:t>Serial.print</a:t>
            </a:r>
            <a:r>
              <a:rPr lang="en-US" sz="1200" dirty="0"/>
              <a:t>("Light Level: ");</a:t>
            </a:r>
          </a:p>
          <a:p>
            <a:r>
              <a:rPr lang="en-US" sz="1200" dirty="0"/>
              <a:t>  </a:t>
            </a:r>
            <a:r>
              <a:rPr lang="en-US" sz="1200" dirty="0" err="1"/>
              <a:t>Serial.println</a:t>
            </a:r>
            <a:r>
              <a:rPr lang="en-US" sz="1200" dirty="0"/>
              <a:t>(</a:t>
            </a:r>
            <a:r>
              <a:rPr lang="en-US" sz="1200" dirty="0" err="1"/>
              <a:t>lightLevel</a:t>
            </a:r>
            <a:r>
              <a:rPr lang="en-US" sz="1200" dirty="0"/>
              <a:t>);</a:t>
            </a:r>
          </a:p>
          <a:p>
            <a:endParaRPr lang="en-US" sz="1200" dirty="0"/>
          </a:p>
          <a:p>
            <a:r>
              <a:rPr lang="en-US" sz="1200" dirty="0"/>
              <a:t>  if (</a:t>
            </a:r>
            <a:r>
              <a:rPr lang="en-US" sz="1200" dirty="0" err="1"/>
              <a:t>lightLevel</a:t>
            </a:r>
            <a:r>
              <a:rPr lang="en-US" sz="1200" dirty="0"/>
              <a:t> &lt; threshold) {</a:t>
            </a:r>
          </a:p>
          <a:p>
            <a:r>
              <a:rPr lang="en-US" sz="1200" dirty="0"/>
              <a:t>    </a:t>
            </a:r>
            <a:r>
              <a:rPr lang="en-US" sz="1200" dirty="0" err="1"/>
              <a:t>digitalWrite</a:t>
            </a:r>
            <a:r>
              <a:rPr lang="en-US" sz="1200" dirty="0"/>
              <a:t>(LED_PIN, HIGH);</a:t>
            </a:r>
          </a:p>
          <a:p>
            <a:r>
              <a:rPr lang="en-US" sz="1200" dirty="0"/>
              <a:t>  } else {</a:t>
            </a:r>
          </a:p>
          <a:p>
            <a:r>
              <a:rPr lang="en-US" sz="1200" dirty="0"/>
              <a:t>    </a:t>
            </a:r>
            <a:r>
              <a:rPr lang="en-US" sz="1200" dirty="0" err="1"/>
              <a:t>digitalWrite</a:t>
            </a:r>
            <a:r>
              <a:rPr lang="en-US" sz="1200" dirty="0"/>
              <a:t>(LED_PIN, LOW);</a:t>
            </a:r>
          </a:p>
          <a:p>
            <a:r>
              <a:rPr lang="en-US" sz="1200" dirty="0"/>
              <a:t>  }</a:t>
            </a:r>
          </a:p>
          <a:p>
            <a:endParaRPr lang="en-US" sz="1200" dirty="0"/>
          </a:p>
          <a:p>
            <a:r>
              <a:rPr lang="en-US" sz="1200" dirty="0"/>
              <a:t>  </a:t>
            </a:r>
            <a:r>
              <a:rPr lang="en-US" sz="1200" dirty="0" err="1"/>
              <a:t>lcd.clear</a:t>
            </a:r>
            <a:r>
              <a:rPr lang="en-US" sz="1200" dirty="0"/>
              <a:t>();</a:t>
            </a:r>
          </a:p>
          <a:p>
            <a:r>
              <a:rPr lang="en-US" sz="1200" dirty="0"/>
              <a:t>  </a:t>
            </a:r>
            <a:r>
              <a:rPr lang="en-US" sz="1200" dirty="0" err="1"/>
              <a:t>lcd.setCursor</a:t>
            </a:r>
            <a:r>
              <a:rPr lang="en-US" sz="1200" dirty="0"/>
              <a:t>(0, 0);</a:t>
            </a:r>
          </a:p>
          <a:p>
            <a:r>
              <a:rPr lang="en-US" sz="1200" dirty="0"/>
              <a:t>  </a:t>
            </a:r>
            <a:r>
              <a:rPr lang="en-US" sz="1200" dirty="0" err="1"/>
              <a:t>lcd.print</a:t>
            </a:r>
            <a:r>
              <a:rPr lang="en-US" sz="1200" dirty="0"/>
              <a:t>("Light Level:");</a:t>
            </a:r>
          </a:p>
          <a:p>
            <a:r>
              <a:rPr lang="en-US" sz="1200" dirty="0"/>
              <a:t>  </a:t>
            </a:r>
            <a:r>
              <a:rPr lang="en-US" sz="1200" dirty="0" err="1"/>
              <a:t>lcd.setCursor</a:t>
            </a:r>
            <a:r>
              <a:rPr lang="en-US" sz="1200" dirty="0"/>
              <a:t>(0, 1);</a:t>
            </a:r>
          </a:p>
          <a:p>
            <a:r>
              <a:rPr lang="en-US" sz="1200" dirty="0"/>
              <a:t>  </a:t>
            </a:r>
            <a:r>
              <a:rPr lang="en-US" sz="1200" dirty="0" err="1"/>
              <a:t>lcd.print</a:t>
            </a:r>
            <a:r>
              <a:rPr lang="en-US" sz="1200" dirty="0"/>
              <a:t>(</a:t>
            </a:r>
            <a:r>
              <a:rPr lang="en-US" sz="1200" dirty="0" err="1"/>
              <a:t>lightLevel</a:t>
            </a:r>
            <a:r>
              <a:rPr lang="en-US" sz="1200" dirty="0"/>
              <a:t> &lt; threshold ? "Dark" : "Bright");</a:t>
            </a:r>
          </a:p>
          <a:p>
            <a:r>
              <a:rPr lang="en-US" sz="1200" dirty="0"/>
              <a:t>  delay(1500);</a:t>
            </a:r>
          </a:p>
          <a:p>
            <a:endParaRPr lang="en-US" sz="1200" dirty="0"/>
          </a:p>
          <a:p>
            <a:r>
              <a:rPr lang="en-US" sz="1200" dirty="0"/>
              <a:t>// ===== 4. Temperature Sensor =====</a:t>
            </a:r>
          </a:p>
          <a:p>
            <a:endParaRPr lang="en-US" sz="1200" dirty="0"/>
          </a:p>
          <a:p>
            <a:r>
              <a:rPr lang="en-US" sz="1200" dirty="0"/>
              <a:t>int </a:t>
            </a:r>
            <a:r>
              <a:rPr lang="en-US" sz="1200" dirty="0" err="1"/>
              <a:t>sensorValue</a:t>
            </a:r>
            <a:r>
              <a:rPr lang="en-US" sz="1200" dirty="0"/>
              <a:t> = </a:t>
            </a:r>
            <a:r>
              <a:rPr lang="en-US" sz="1200" dirty="0" err="1"/>
              <a:t>analogRead</a:t>
            </a:r>
            <a:r>
              <a:rPr lang="en-US" sz="1200" dirty="0"/>
              <a:t>(</a:t>
            </a:r>
            <a:r>
              <a:rPr lang="en-US" sz="1200" dirty="0" err="1"/>
              <a:t>tempPin</a:t>
            </a:r>
            <a:r>
              <a:rPr lang="en-US" sz="1200" dirty="0"/>
              <a:t>);</a:t>
            </a:r>
          </a:p>
          <a:p>
            <a:r>
              <a:rPr lang="en-US" sz="1200" dirty="0"/>
              <a:t>  </a:t>
            </a:r>
            <a:r>
              <a:rPr lang="en-US" sz="1200" dirty="0" err="1"/>
              <a:t>temperatureC</a:t>
            </a:r>
            <a:r>
              <a:rPr lang="en-US" sz="1200" dirty="0"/>
              <a:t> = (</a:t>
            </a:r>
            <a:r>
              <a:rPr lang="en-US" sz="1200" dirty="0" err="1"/>
              <a:t>sensorValue</a:t>
            </a:r>
            <a:r>
              <a:rPr lang="en-US" sz="1200" dirty="0"/>
              <a:t> * 5.0 * 100.0) / 1024.0;</a:t>
            </a:r>
          </a:p>
          <a:p>
            <a:endParaRPr lang="en-US" sz="1200" dirty="0"/>
          </a:p>
          <a:p>
            <a:endParaRPr lang="en-US" sz="1200" dirty="0"/>
          </a:p>
        </p:txBody>
      </p:sp>
    </p:spTree>
    <p:extLst>
      <p:ext uri="{BB962C8B-B14F-4D97-AF65-F5344CB8AC3E}">
        <p14:creationId xmlns:p14="http://schemas.microsoft.com/office/powerpoint/2010/main" val="3228068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24C45F-2900-B037-F790-25DCF1169E1B}"/>
              </a:ext>
            </a:extLst>
          </p:cNvPr>
          <p:cNvSpPr txBox="1"/>
          <p:nvPr/>
        </p:nvSpPr>
        <p:spPr>
          <a:xfrm>
            <a:off x="1408922" y="1074509"/>
            <a:ext cx="3079102" cy="4708981"/>
          </a:xfrm>
          <a:prstGeom prst="rect">
            <a:avLst/>
          </a:prstGeom>
          <a:noFill/>
        </p:spPr>
        <p:txBody>
          <a:bodyPr wrap="square" rtlCol="0">
            <a:spAutoFit/>
          </a:bodyPr>
          <a:lstStyle/>
          <a:p>
            <a:r>
              <a:rPr lang="en-US" sz="1200" dirty="0" err="1"/>
              <a:t>Serial.print</a:t>
            </a:r>
            <a:r>
              <a:rPr lang="en-US" sz="1200" dirty="0"/>
              <a:t>("Temperature: ");</a:t>
            </a:r>
          </a:p>
          <a:p>
            <a:r>
              <a:rPr lang="en-US" sz="1200" dirty="0"/>
              <a:t>  </a:t>
            </a:r>
            <a:r>
              <a:rPr lang="en-US" sz="1200" dirty="0" err="1"/>
              <a:t>Serial.print</a:t>
            </a:r>
            <a:r>
              <a:rPr lang="en-US" sz="1200" dirty="0"/>
              <a:t>(</a:t>
            </a:r>
            <a:r>
              <a:rPr lang="en-US" sz="1200" dirty="0" err="1"/>
              <a:t>temperatureC</a:t>
            </a:r>
            <a:r>
              <a:rPr lang="en-US" sz="1200" dirty="0"/>
              <a:t>);</a:t>
            </a:r>
          </a:p>
          <a:p>
            <a:r>
              <a:rPr lang="en-US" sz="1200" dirty="0"/>
              <a:t>  </a:t>
            </a:r>
            <a:r>
              <a:rPr lang="en-US" sz="1200" dirty="0" err="1"/>
              <a:t>Serial.write</a:t>
            </a:r>
            <a:r>
              <a:rPr lang="en-US" sz="1200" dirty="0"/>
              <a:t>(176);</a:t>
            </a:r>
          </a:p>
          <a:p>
            <a:r>
              <a:rPr lang="en-US" sz="1200" dirty="0"/>
              <a:t>  </a:t>
            </a:r>
            <a:r>
              <a:rPr lang="en-US" sz="1200" dirty="0" err="1"/>
              <a:t>Serial.println</a:t>
            </a:r>
            <a:r>
              <a:rPr lang="en-US" sz="1200" dirty="0"/>
              <a:t>("C");</a:t>
            </a:r>
          </a:p>
          <a:p>
            <a:endParaRPr lang="en-US" sz="1200" dirty="0"/>
          </a:p>
          <a:p>
            <a:r>
              <a:rPr lang="en-US" sz="1200" dirty="0"/>
              <a:t>  if (</a:t>
            </a:r>
            <a:r>
              <a:rPr lang="en-US" sz="1200" dirty="0" err="1"/>
              <a:t>temperatureC</a:t>
            </a:r>
            <a:r>
              <a:rPr lang="en-US" sz="1200" dirty="0"/>
              <a:t> &gt; 40.0) {</a:t>
            </a:r>
          </a:p>
          <a:p>
            <a:r>
              <a:rPr lang="en-US" sz="1200" dirty="0"/>
              <a:t>    </a:t>
            </a:r>
            <a:r>
              <a:rPr lang="en-US" sz="1200" dirty="0" err="1"/>
              <a:t>digitalWrite</a:t>
            </a:r>
            <a:r>
              <a:rPr lang="en-US" sz="1200" dirty="0"/>
              <a:t>(</a:t>
            </a:r>
            <a:r>
              <a:rPr lang="en-US" sz="1200" dirty="0" err="1"/>
              <a:t>redPin</a:t>
            </a:r>
            <a:r>
              <a:rPr lang="en-US" sz="1200" dirty="0"/>
              <a:t>, HIGH);</a:t>
            </a:r>
          </a:p>
          <a:p>
            <a:r>
              <a:rPr lang="en-US" sz="1200" dirty="0"/>
              <a:t>    </a:t>
            </a:r>
            <a:r>
              <a:rPr lang="en-US" sz="1200" dirty="0" err="1"/>
              <a:t>digitalWrite</a:t>
            </a:r>
            <a:r>
              <a:rPr lang="en-US" sz="1200" dirty="0"/>
              <a:t>(</a:t>
            </a:r>
            <a:r>
              <a:rPr lang="en-US" sz="1200" dirty="0" err="1"/>
              <a:t>greenPin</a:t>
            </a:r>
            <a:r>
              <a:rPr lang="en-US" sz="1200" dirty="0"/>
              <a:t>, LOW);</a:t>
            </a:r>
          </a:p>
          <a:p>
            <a:r>
              <a:rPr lang="en-US" sz="1200" dirty="0"/>
              <a:t>  } else {</a:t>
            </a:r>
          </a:p>
          <a:p>
            <a:r>
              <a:rPr lang="en-US" sz="1200" dirty="0"/>
              <a:t>    </a:t>
            </a:r>
            <a:r>
              <a:rPr lang="en-US" sz="1200" dirty="0" err="1"/>
              <a:t>digitalWrite</a:t>
            </a:r>
            <a:r>
              <a:rPr lang="en-US" sz="1200" dirty="0"/>
              <a:t>(</a:t>
            </a:r>
            <a:r>
              <a:rPr lang="en-US" sz="1200" dirty="0" err="1"/>
              <a:t>redPin</a:t>
            </a:r>
            <a:r>
              <a:rPr lang="en-US" sz="1200" dirty="0"/>
              <a:t>, LOW);</a:t>
            </a:r>
          </a:p>
          <a:p>
            <a:r>
              <a:rPr lang="en-US" sz="1200" dirty="0"/>
              <a:t>    </a:t>
            </a:r>
            <a:r>
              <a:rPr lang="en-US" sz="1200" dirty="0" err="1"/>
              <a:t>digitalWrite</a:t>
            </a:r>
            <a:r>
              <a:rPr lang="en-US" sz="1200" dirty="0"/>
              <a:t>(</a:t>
            </a:r>
            <a:r>
              <a:rPr lang="en-US" sz="1200" dirty="0" err="1"/>
              <a:t>greenPin</a:t>
            </a:r>
            <a:r>
              <a:rPr lang="en-US" sz="1200" dirty="0"/>
              <a:t>, HIGH);</a:t>
            </a:r>
          </a:p>
          <a:p>
            <a:r>
              <a:rPr lang="en-US" sz="1200" dirty="0"/>
              <a:t>  }</a:t>
            </a:r>
          </a:p>
          <a:p>
            <a:endParaRPr lang="en-US" sz="1200" dirty="0"/>
          </a:p>
          <a:p>
            <a:r>
              <a:rPr lang="en-US" sz="1200" dirty="0"/>
              <a:t>  </a:t>
            </a:r>
            <a:r>
              <a:rPr lang="en-US" sz="1200" dirty="0" err="1"/>
              <a:t>lcd.clear</a:t>
            </a:r>
            <a:r>
              <a:rPr lang="en-US" sz="1200" dirty="0"/>
              <a:t>();</a:t>
            </a:r>
          </a:p>
          <a:p>
            <a:r>
              <a:rPr lang="en-US" sz="1200" dirty="0"/>
              <a:t>  </a:t>
            </a:r>
            <a:r>
              <a:rPr lang="en-US" sz="1200" dirty="0" err="1"/>
              <a:t>lcd.setCursor</a:t>
            </a:r>
            <a:r>
              <a:rPr lang="en-US" sz="1200" dirty="0"/>
              <a:t>(0, 0);</a:t>
            </a:r>
          </a:p>
          <a:p>
            <a:r>
              <a:rPr lang="en-US" sz="1200" dirty="0"/>
              <a:t>  </a:t>
            </a:r>
            <a:r>
              <a:rPr lang="en-US" sz="1200" dirty="0" err="1"/>
              <a:t>lcd.print</a:t>
            </a:r>
            <a:r>
              <a:rPr lang="en-US" sz="1200" dirty="0"/>
              <a:t>("Temp: ");</a:t>
            </a:r>
          </a:p>
          <a:p>
            <a:r>
              <a:rPr lang="en-US" sz="1200" dirty="0"/>
              <a:t>  </a:t>
            </a:r>
            <a:r>
              <a:rPr lang="en-US" sz="1200" dirty="0" err="1"/>
              <a:t>lcd.print</a:t>
            </a:r>
            <a:r>
              <a:rPr lang="en-US" sz="1200" dirty="0"/>
              <a:t>(</a:t>
            </a:r>
            <a:r>
              <a:rPr lang="en-US" sz="1200" dirty="0" err="1"/>
              <a:t>temperatureC</a:t>
            </a:r>
            <a:r>
              <a:rPr lang="en-US" sz="1200" dirty="0"/>
              <a:t>, 1);</a:t>
            </a:r>
          </a:p>
          <a:p>
            <a:r>
              <a:rPr lang="en-US" sz="1200" dirty="0"/>
              <a:t>  </a:t>
            </a:r>
            <a:r>
              <a:rPr lang="en-US" sz="1200" dirty="0" err="1"/>
              <a:t>lcd.write</a:t>
            </a:r>
            <a:r>
              <a:rPr lang="en-US" sz="1200" dirty="0"/>
              <a:t>(176); // degree symbol</a:t>
            </a:r>
          </a:p>
          <a:p>
            <a:r>
              <a:rPr lang="en-US" sz="1200" dirty="0"/>
              <a:t>  </a:t>
            </a:r>
            <a:r>
              <a:rPr lang="en-US" sz="1200" dirty="0" err="1"/>
              <a:t>lcd.print</a:t>
            </a:r>
            <a:r>
              <a:rPr lang="en-US" sz="1200" dirty="0"/>
              <a:t>("C");</a:t>
            </a:r>
          </a:p>
          <a:p>
            <a:r>
              <a:rPr lang="en-US" sz="1200" dirty="0"/>
              <a:t>  </a:t>
            </a:r>
            <a:r>
              <a:rPr lang="en-US" sz="1200" dirty="0" err="1"/>
              <a:t>lcd.setCursor</a:t>
            </a:r>
            <a:r>
              <a:rPr lang="en-US" sz="1200" dirty="0"/>
              <a:t>(0, 1);</a:t>
            </a:r>
          </a:p>
          <a:p>
            <a:r>
              <a:rPr lang="en-US" sz="1200" dirty="0"/>
              <a:t>  </a:t>
            </a:r>
            <a:r>
              <a:rPr lang="en-US" sz="1200" dirty="0" err="1"/>
              <a:t>lcd.print</a:t>
            </a:r>
            <a:r>
              <a:rPr lang="en-US" sz="1200" dirty="0"/>
              <a:t>(</a:t>
            </a:r>
            <a:r>
              <a:rPr lang="en-US" sz="1200" dirty="0" err="1"/>
              <a:t>temperatureC</a:t>
            </a:r>
            <a:r>
              <a:rPr lang="en-US" sz="1200" dirty="0"/>
              <a:t> &gt; 40.0 ? "HOT!" : "Normal");</a:t>
            </a:r>
          </a:p>
          <a:p>
            <a:r>
              <a:rPr lang="en-US" sz="1200" dirty="0"/>
              <a:t>  delay(1500);</a:t>
            </a:r>
          </a:p>
          <a:p>
            <a:r>
              <a:rPr lang="en-US" sz="1200" dirty="0"/>
              <a:t>}</a:t>
            </a:r>
          </a:p>
          <a:p>
            <a:endParaRPr lang="en-US" sz="1200" dirty="0"/>
          </a:p>
        </p:txBody>
      </p:sp>
    </p:spTree>
    <p:extLst>
      <p:ext uri="{BB962C8B-B14F-4D97-AF65-F5344CB8AC3E}">
        <p14:creationId xmlns:p14="http://schemas.microsoft.com/office/powerpoint/2010/main" val="194533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B76BF-F1FF-FBE1-3E24-DECEDE66162A}"/>
              </a:ext>
            </a:extLst>
          </p:cNvPr>
          <p:cNvSpPr txBox="1"/>
          <p:nvPr/>
        </p:nvSpPr>
        <p:spPr>
          <a:xfrm>
            <a:off x="2825620" y="466531"/>
            <a:ext cx="6540759" cy="584775"/>
          </a:xfrm>
          <a:prstGeom prst="rect">
            <a:avLst/>
          </a:prstGeom>
          <a:noFill/>
        </p:spPr>
        <p:txBody>
          <a:bodyPr wrap="square" rtlCol="0">
            <a:spAutoFit/>
          </a:bodyPr>
          <a:lstStyle/>
          <a:p>
            <a:pPr algn="ctr"/>
            <a:r>
              <a:rPr lang="en-US" sz="3200" dirty="0">
                <a:latin typeface="New Athletic M54" panose="02000500000000000000" pitchFamily="2" charset="0"/>
              </a:rPr>
              <a:t>ARDUINO CODE OVERVIEW</a:t>
            </a:r>
          </a:p>
        </p:txBody>
      </p:sp>
      <p:sp>
        <p:nvSpPr>
          <p:cNvPr id="3" name="TextBox 2">
            <a:extLst>
              <a:ext uri="{FF2B5EF4-FFF2-40B4-BE49-F238E27FC236}">
                <a16:creationId xmlns:a16="http://schemas.microsoft.com/office/drawing/2014/main" id="{38F91A6E-1855-3A0A-38FF-563A44CFB108}"/>
              </a:ext>
            </a:extLst>
          </p:cNvPr>
          <p:cNvSpPr txBox="1"/>
          <p:nvPr/>
        </p:nvSpPr>
        <p:spPr>
          <a:xfrm>
            <a:off x="1617306" y="1726164"/>
            <a:ext cx="8957388"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ULTRASONIC SENSOR </a:t>
            </a:r>
            <a:r>
              <a:rPr lang="en-US" dirty="0"/>
              <a:t>– It controls the servo motor. If the distance of a object is less than or equal to 50cm, the servo motor rotates at 90° otherwise it remains at its initial position.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TEMPERATURE SENSOR </a:t>
            </a:r>
            <a:r>
              <a:rPr lang="en-US" dirty="0"/>
              <a:t>– It is connected to analog pin and it senses the temperature of surroundings. If the value of temperature is more than 40° it turns the RGB led to red otherwise the RGB led remains green.</a:t>
            </a:r>
          </a:p>
          <a:p>
            <a:endParaRPr lang="en-US" dirty="0"/>
          </a:p>
          <a:p>
            <a:pPr marL="285750" indent="-285750">
              <a:buFont typeface="Arial" panose="020B0604020202020204" pitchFamily="34" charset="0"/>
              <a:buChar char="•"/>
            </a:pPr>
            <a:r>
              <a:rPr lang="en-US" b="1" dirty="0"/>
              <a:t>LDR SENSOR </a:t>
            </a:r>
            <a:r>
              <a:rPr lang="en-US" dirty="0"/>
              <a:t>– The LDR sensor senses the intensity of light and turns on the bulb automatically if the value of threshold is less than 500 and turns off the bulb if the value of threshold is more than 500.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PIR MOTION SENSOR </a:t>
            </a:r>
            <a:r>
              <a:rPr lang="en-US" dirty="0"/>
              <a:t>– It detects the motion, if an object is detected in the range of PIR motion senor it turns on the DC motor, if no object is detected then the Dc motor will not start.</a:t>
            </a:r>
          </a:p>
        </p:txBody>
      </p:sp>
    </p:spTree>
    <p:extLst>
      <p:ext uri="{BB962C8B-B14F-4D97-AF65-F5344CB8AC3E}">
        <p14:creationId xmlns:p14="http://schemas.microsoft.com/office/powerpoint/2010/main" val="4712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BAC46-6D8A-FBD9-D8BD-31327DB50D3B}"/>
              </a:ext>
            </a:extLst>
          </p:cNvPr>
          <p:cNvSpPr txBox="1"/>
          <p:nvPr/>
        </p:nvSpPr>
        <p:spPr>
          <a:xfrm>
            <a:off x="1455576" y="1110343"/>
            <a:ext cx="9116008"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LCD 16x2 DISPLAY </a:t>
            </a:r>
            <a:r>
              <a:rPr lang="en-US" dirty="0"/>
              <a:t>– It displays all the values which are captured by the sensors, value of each sensor is displayed one by one after every 1.5 second as { delay(1500);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POTENTIOMETER</a:t>
            </a:r>
            <a:r>
              <a:rPr lang="en-US" dirty="0"/>
              <a:t> – It is used for vary voltage.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POWER SUPPLY</a:t>
            </a:r>
            <a:r>
              <a:rPr lang="en-US" dirty="0"/>
              <a:t> – It provides the electrical energy required for the board.</a:t>
            </a:r>
          </a:p>
        </p:txBody>
      </p:sp>
    </p:spTree>
    <p:extLst>
      <p:ext uri="{BB962C8B-B14F-4D97-AF65-F5344CB8AC3E}">
        <p14:creationId xmlns:p14="http://schemas.microsoft.com/office/powerpoint/2010/main" val="4246594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838626-8D94-B3FF-4C01-F86768692684}"/>
              </a:ext>
            </a:extLst>
          </p:cNvPr>
          <p:cNvSpPr txBox="1"/>
          <p:nvPr/>
        </p:nvSpPr>
        <p:spPr>
          <a:xfrm>
            <a:off x="2757195" y="497730"/>
            <a:ext cx="6677609" cy="584775"/>
          </a:xfrm>
          <a:prstGeom prst="rect">
            <a:avLst/>
          </a:prstGeom>
          <a:noFill/>
        </p:spPr>
        <p:txBody>
          <a:bodyPr wrap="square" rtlCol="0">
            <a:spAutoFit/>
          </a:bodyPr>
          <a:lstStyle/>
          <a:p>
            <a:pPr algn="ctr"/>
            <a:r>
              <a:rPr lang="en-US" sz="3200" dirty="0">
                <a:latin typeface="New Athletic M54" panose="02000500000000000000" pitchFamily="2" charset="0"/>
              </a:rPr>
              <a:t>WORKING OF LDR SENSOR IN CIRCUIT</a:t>
            </a:r>
          </a:p>
        </p:txBody>
      </p:sp>
      <p:sp>
        <p:nvSpPr>
          <p:cNvPr id="3" name="TextBox 2">
            <a:extLst>
              <a:ext uri="{FF2B5EF4-FFF2-40B4-BE49-F238E27FC236}">
                <a16:creationId xmlns:a16="http://schemas.microsoft.com/office/drawing/2014/main" id="{B31B19C1-DA34-C275-46D8-638738C109FC}"/>
              </a:ext>
            </a:extLst>
          </p:cNvPr>
          <p:cNvSpPr txBox="1"/>
          <p:nvPr/>
        </p:nvSpPr>
        <p:spPr>
          <a:xfrm>
            <a:off x="1147666" y="1562677"/>
            <a:ext cx="38628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When the threshold level sensed is less than 500</a:t>
            </a:r>
          </a:p>
        </p:txBody>
      </p:sp>
      <p:pic>
        <p:nvPicPr>
          <p:cNvPr id="5" name="Picture 4">
            <a:extLst>
              <a:ext uri="{FF2B5EF4-FFF2-40B4-BE49-F238E27FC236}">
                <a16:creationId xmlns:a16="http://schemas.microsoft.com/office/drawing/2014/main" id="{E26D1469-DFA6-8131-7F33-DF45DD4C0D8A}"/>
              </a:ext>
            </a:extLst>
          </p:cNvPr>
          <p:cNvPicPr>
            <a:picLocks noChangeAspect="1"/>
          </p:cNvPicPr>
          <p:nvPr/>
        </p:nvPicPr>
        <p:blipFill>
          <a:blip r:embed="rId2"/>
          <a:stretch>
            <a:fillRect/>
          </a:stretch>
        </p:blipFill>
        <p:spPr>
          <a:xfrm>
            <a:off x="1147666" y="2584578"/>
            <a:ext cx="4517997" cy="2817845"/>
          </a:xfrm>
          <a:prstGeom prst="rect">
            <a:avLst/>
          </a:prstGeom>
        </p:spPr>
      </p:pic>
      <p:sp>
        <p:nvSpPr>
          <p:cNvPr id="6" name="TextBox 5">
            <a:extLst>
              <a:ext uri="{FF2B5EF4-FFF2-40B4-BE49-F238E27FC236}">
                <a16:creationId xmlns:a16="http://schemas.microsoft.com/office/drawing/2014/main" id="{4005B43F-552E-6BE7-3101-4ABEF13456DE}"/>
              </a:ext>
            </a:extLst>
          </p:cNvPr>
          <p:cNvSpPr txBox="1"/>
          <p:nvPr/>
        </p:nvSpPr>
        <p:spPr>
          <a:xfrm>
            <a:off x="7173591" y="1562677"/>
            <a:ext cx="3564293" cy="923330"/>
          </a:xfrm>
          <a:prstGeom prst="rect">
            <a:avLst/>
          </a:prstGeom>
          <a:noFill/>
        </p:spPr>
        <p:txBody>
          <a:bodyPr wrap="square" rtlCol="0">
            <a:spAutoFit/>
          </a:bodyPr>
          <a:lstStyle/>
          <a:p>
            <a:r>
              <a:rPr lang="en-US" dirty="0"/>
              <a:t>When the threshold level sensed is more than 500</a:t>
            </a:r>
          </a:p>
          <a:p>
            <a:endParaRPr lang="en-US" dirty="0"/>
          </a:p>
        </p:txBody>
      </p:sp>
      <p:pic>
        <p:nvPicPr>
          <p:cNvPr id="8" name="Picture 7">
            <a:extLst>
              <a:ext uri="{FF2B5EF4-FFF2-40B4-BE49-F238E27FC236}">
                <a16:creationId xmlns:a16="http://schemas.microsoft.com/office/drawing/2014/main" id="{744D4A27-DA6A-60BA-0C9F-641865188CEE}"/>
              </a:ext>
            </a:extLst>
          </p:cNvPr>
          <p:cNvPicPr>
            <a:picLocks noChangeAspect="1"/>
          </p:cNvPicPr>
          <p:nvPr/>
        </p:nvPicPr>
        <p:blipFill>
          <a:blip r:embed="rId3"/>
          <a:stretch>
            <a:fillRect/>
          </a:stretch>
        </p:blipFill>
        <p:spPr>
          <a:xfrm>
            <a:off x="6674530" y="2584579"/>
            <a:ext cx="4562417" cy="2817845"/>
          </a:xfrm>
          <a:prstGeom prst="rect">
            <a:avLst/>
          </a:prstGeom>
        </p:spPr>
      </p:pic>
    </p:spTree>
    <p:extLst>
      <p:ext uri="{BB962C8B-B14F-4D97-AF65-F5344CB8AC3E}">
        <p14:creationId xmlns:p14="http://schemas.microsoft.com/office/powerpoint/2010/main" val="763528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9AECB4-F1C7-43B9-6889-5F49E60628CE}"/>
              </a:ext>
            </a:extLst>
          </p:cNvPr>
          <p:cNvSpPr txBox="1"/>
          <p:nvPr/>
        </p:nvSpPr>
        <p:spPr>
          <a:xfrm>
            <a:off x="1995196" y="503852"/>
            <a:ext cx="8201607" cy="584775"/>
          </a:xfrm>
          <a:prstGeom prst="rect">
            <a:avLst/>
          </a:prstGeom>
          <a:noFill/>
        </p:spPr>
        <p:txBody>
          <a:bodyPr wrap="square" rtlCol="0">
            <a:spAutoFit/>
          </a:bodyPr>
          <a:lstStyle/>
          <a:p>
            <a:pPr algn="ctr"/>
            <a:r>
              <a:rPr lang="en-US" sz="3200" dirty="0">
                <a:latin typeface="New Athletic M54" panose="02000500000000000000" pitchFamily="2" charset="0"/>
              </a:rPr>
              <a:t>WORKING OF ULTRASONIC SENSOR IN CIRCUIT</a:t>
            </a:r>
          </a:p>
        </p:txBody>
      </p:sp>
      <p:sp>
        <p:nvSpPr>
          <p:cNvPr id="3" name="TextBox 2">
            <a:extLst>
              <a:ext uri="{FF2B5EF4-FFF2-40B4-BE49-F238E27FC236}">
                <a16:creationId xmlns:a16="http://schemas.microsoft.com/office/drawing/2014/main" id="{F4BFB071-A8CD-6CB6-C2B0-D264BE926520}"/>
              </a:ext>
            </a:extLst>
          </p:cNvPr>
          <p:cNvSpPr txBox="1"/>
          <p:nvPr/>
        </p:nvSpPr>
        <p:spPr>
          <a:xfrm>
            <a:off x="1718387" y="1785066"/>
            <a:ext cx="2304662" cy="646331"/>
          </a:xfrm>
          <a:prstGeom prst="rect">
            <a:avLst/>
          </a:prstGeom>
          <a:noFill/>
        </p:spPr>
        <p:txBody>
          <a:bodyPr wrap="square" rtlCol="0">
            <a:spAutoFit/>
          </a:bodyPr>
          <a:lstStyle/>
          <a:p>
            <a:pPr marL="285750" indent="-285750">
              <a:buFont typeface="Arial" panose="020B0604020202020204" pitchFamily="34" charset="0"/>
              <a:buChar char="•"/>
            </a:pPr>
            <a:r>
              <a:rPr lang="en-US" dirty="0"/>
              <a:t>When the distance is less than 50cm</a:t>
            </a:r>
          </a:p>
        </p:txBody>
      </p:sp>
      <p:sp>
        <p:nvSpPr>
          <p:cNvPr id="4" name="TextBox 3">
            <a:extLst>
              <a:ext uri="{FF2B5EF4-FFF2-40B4-BE49-F238E27FC236}">
                <a16:creationId xmlns:a16="http://schemas.microsoft.com/office/drawing/2014/main" id="{D314AA3C-7875-431B-0B61-8CB126B7A297}"/>
              </a:ext>
            </a:extLst>
          </p:cNvPr>
          <p:cNvSpPr txBox="1"/>
          <p:nvPr/>
        </p:nvSpPr>
        <p:spPr>
          <a:xfrm>
            <a:off x="7557796" y="1785066"/>
            <a:ext cx="2304662" cy="923330"/>
          </a:xfrm>
          <a:prstGeom prst="rect">
            <a:avLst/>
          </a:prstGeom>
          <a:noFill/>
        </p:spPr>
        <p:txBody>
          <a:bodyPr wrap="square" rtlCol="0">
            <a:spAutoFit/>
          </a:bodyPr>
          <a:lstStyle/>
          <a:p>
            <a:pPr marL="285750" indent="-285750">
              <a:buFont typeface="Arial" panose="020B0604020202020204" pitchFamily="34" charset="0"/>
              <a:buChar char="•"/>
            </a:pPr>
            <a:r>
              <a:rPr lang="en-US" dirty="0"/>
              <a:t>When the distance is more than 50cm</a:t>
            </a:r>
          </a:p>
          <a:p>
            <a:endParaRPr lang="en-US" dirty="0"/>
          </a:p>
        </p:txBody>
      </p:sp>
      <p:pic>
        <p:nvPicPr>
          <p:cNvPr id="6" name="Picture 5">
            <a:extLst>
              <a:ext uri="{FF2B5EF4-FFF2-40B4-BE49-F238E27FC236}">
                <a16:creationId xmlns:a16="http://schemas.microsoft.com/office/drawing/2014/main" id="{6BE9784C-82E4-5FE1-634D-67580F5A220B}"/>
              </a:ext>
            </a:extLst>
          </p:cNvPr>
          <p:cNvPicPr>
            <a:picLocks noChangeAspect="1"/>
          </p:cNvPicPr>
          <p:nvPr/>
        </p:nvPicPr>
        <p:blipFill>
          <a:blip r:embed="rId2"/>
          <a:stretch>
            <a:fillRect/>
          </a:stretch>
        </p:blipFill>
        <p:spPr>
          <a:xfrm>
            <a:off x="6577034" y="2739791"/>
            <a:ext cx="4647694" cy="2819628"/>
          </a:xfrm>
          <a:prstGeom prst="rect">
            <a:avLst/>
          </a:prstGeom>
        </p:spPr>
      </p:pic>
      <p:pic>
        <p:nvPicPr>
          <p:cNvPr id="8" name="Picture 7">
            <a:extLst>
              <a:ext uri="{FF2B5EF4-FFF2-40B4-BE49-F238E27FC236}">
                <a16:creationId xmlns:a16="http://schemas.microsoft.com/office/drawing/2014/main" id="{0C2312C5-4165-89BE-7DB0-EC44E0D58F3F}"/>
              </a:ext>
            </a:extLst>
          </p:cNvPr>
          <p:cNvPicPr>
            <a:picLocks noChangeAspect="1"/>
          </p:cNvPicPr>
          <p:nvPr/>
        </p:nvPicPr>
        <p:blipFill>
          <a:blip r:embed="rId3"/>
          <a:stretch>
            <a:fillRect/>
          </a:stretch>
        </p:blipFill>
        <p:spPr>
          <a:xfrm>
            <a:off x="967272" y="2739791"/>
            <a:ext cx="4647694" cy="2824019"/>
          </a:xfrm>
          <a:prstGeom prst="rect">
            <a:avLst/>
          </a:prstGeom>
        </p:spPr>
      </p:pic>
    </p:spTree>
    <p:extLst>
      <p:ext uri="{BB962C8B-B14F-4D97-AF65-F5344CB8AC3E}">
        <p14:creationId xmlns:p14="http://schemas.microsoft.com/office/powerpoint/2010/main" val="9796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17F61-5335-0B50-F8FF-6D27A2833095}"/>
              </a:ext>
            </a:extLst>
          </p:cNvPr>
          <p:cNvSpPr txBox="1"/>
          <p:nvPr/>
        </p:nvSpPr>
        <p:spPr>
          <a:xfrm>
            <a:off x="1838130" y="463187"/>
            <a:ext cx="8515739" cy="861774"/>
          </a:xfrm>
          <a:prstGeom prst="rect">
            <a:avLst/>
          </a:prstGeom>
          <a:noFill/>
        </p:spPr>
        <p:txBody>
          <a:bodyPr wrap="square" rtlCol="0">
            <a:spAutoFit/>
          </a:bodyPr>
          <a:lstStyle/>
          <a:p>
            <a:pPr algn="ctr"/>
            <a:r>
              <a:rPr lang="en-US" sz="3200" dirty="0">
                <a:latin typeface="New Athletic M54" panose="02000500000000000000" pitchFamily="2" charset="0"/>
              </a:rPr>
              <a:t>WORKING OF TEMPERATURE SENSOR IN CIRCUIT</a:t>
            </a:r>
          </a:p>
          <a:p>
            <a:endParaRPr lang="en-US" dirty="0">
              <a:latin typeface="New Athletic M54" panose="02000500000000000000" pitchFamily="2" charset="0"/>
            </a:endParaRPr>
          </a:p>
        </p:txBody>
      </p:sp>
      <p:sp>
        <p:nvSpPr>
          <p:cNvPr id="3" name="TextBox 2">
            <a:extLst>
              <a:ext uri="{FF2B5EF4-FFF2-40B4-BE49-F238E27FC236}">
                <a16:creationId xmlns:a16="http://schemas.microsoft.com/office/drawing/2014/main" id="{2A0CEE3F-8ABD-05E7-6CEE-4A7D1D8CAB0D}"/>
              </a:ext>
            </a:extLst>
          </p:cNvPr>
          <p:cNvSpPr txBox="1"/>
          <p:nvPr/>
        </p:nvSpPr>
        <p:spPr>
          <a:xfrm>
            <a:off x="1707502" y="1788090"/>
            <a:ext cx="258458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When the temperature is less than 40°</a:t>
            </a:r>
          </a:p>
        </p:txBody>
      </p:sp>
      <p:sp>
        <p:nvSpPr>
          <p:cNvPr id="4" name="TextBox 3">
            <a:extLst>
              <a:ext uri="{FF2B5EF4-FFF2-40B4-BE49-F238E27FC236}">
                <a16:creationId xmlns:a16="http://schemas.microsoft.com/office/drawing/2014/main" id="{F4F46BBD-D1D7-3B01-1695-2209713E038C}"/>
              </a:ext>
            </a:extLst>
          </p:cNvPr>
          <p:cNvSpPr txBox="1"/>
          <p:nvPr/>
        </p:nvSpPr>
        <p:spPr>
          <a:xfrm>
            <a:off x="8011886" y="1788090"/>
            <a:ext cx="2584580" cy="923330"/>
          </a:xfrm>
          <a:prstGeom prst="rect">
            <a:avLst/>
          </a:prstGeom>
          <a:noFill/>
        </p:spPr>
        <p:txBody>
          <a:bodyPr wrap="square" rtlCol="0">
            <a:spAutoFit/>
          </a:bodyPr>
          <a:lstStyle/>
          <a:p>
            <a:pPr marL="285750" indent="-285750">
              <a:buFont typeface="Arial" panose="020B0604020202020204" pitchFamily="34" charset="0"/>
              <a:buChar char="•"/>
            </a:pPr>
            <a:r>
              <a:rPr lang="en-US" dirty="0"/>
              <a:t>When the temperature is more than 40°</a:t>
            </a:r>
          </a:p>
          <a:p>
            <a:endParaRPr lang="en-US" dirty="0"/>
          </a:p>
        </p:txBody>
      </p:sp>
      <p:pic>
        <p:nvPicPr>
          <p:cNvPr id="6" name="Picture 5">
            <a:extLst>
              <a:ext uri="{FF2B5EF4-FFF2-40B4-BE49-F238E27FC236}">
                <a16:creationId xmlns:a16="http://schemas.microsoft.com/office/drawing/2014/main" id="{501B8A0A-D759-74A9-FA0E-EC9D34A083C1}"/>
              </a:ext>
            </a:extLst>
          </p:cNvPr>
          <p:cNvPicPr>
            <a:picLocks noChangeAspect="1"/>
          </p:cNvPicPr>
          <p:nvPr/>
        </p:nvPicPr>
        <p:blipFill>
          <a:blip r:embed="rId2"/>
          <a:stretch>
            <a:fillRect/>
          </a:stretch>
        </p:blipFill>
        <p:spPr>
          <a:xfrm>
            <a:off x="6734047" y="2711420"/>
            <a:ext cx="4636406" cy="2821619"/>
          </a:xfrm>
          <a:prstGeom prst="rect">
            <a:avLst/>
          </a:prstGeom>
        </p:spPr>
      </p:pic>
      <p:pic>
        <p:nvPicPr>
          <p:cNvPr id="8" name="Picture 7">
            <a:extLst>
              <a:ext uri="{FF2B5EF4-FFF2-40B4-BE49-F238E27FC236}">
                <a16:creationId xmlns:a16="http://schemas.microsoft.com/office/drawing/2014/main" id="{46EF0A33-D374-4B54-9C6D-C7A8779B627D}"/>
              </a:ext>
            </a:extLst>
          </p:cNvPr>
          <p:cNvPicPr>
            <a:picLocks noChangeAspect="1"/>
          </p:cNvPicPr>
          <p:nvPr/>
        </p:nvPicPr>
        <p:blipFill>
          <a:blip r:embed="rId3"/>
          <a:stretch>
            <a:fillRect/>
          </a:stretch>
        </p:blipFill>
        <p:spPr>
          <a:xfrm>
            <a:off x="853827" y="2711420"/>
            <a:ext cx="4604127" cy="2821619"/>
          </a:xfrm>
          <a:prstGeom prst="rect">
            <a:avLst/>
          </a:prstGeom>
        </p:spPr>
      </p:pic>
    </p:spTree>
    <p:extLst>
      <p:ext uri="{BB962C8B-B14F-4D97-AF65-F5344CB8AC3E}">
        <p14:creationId xmlns:p14="http://schemas.microsoft.com/office/powerpoint/2010/main" val="3800262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E027F2-1E9C-07BF-5228-998B7319BBDA}"/>
              </a:ext>
            </a:extLst>
          </p:cNvPr>
          <p:cNvSpPr txBox="1"/>
          <p:nvPr/>
        </p:nvSpPr>
        <p:spPr>
          <a:xfrm>
            <a:off x="2009645" y="718457"/>
            <a:ext cx="8172710" cy="861774"/>
          </a:xfrm>
          <a:prstGeom prst="rect">
            <a:avLst/>
          </a:prstGeom>
          <a:noFill/>
        </p:spPr>
        <p:txBody>
          <a:bodyPr wrap="square" rtlCol="0">
            <a:spAutoFit/>
          </a:bodyPr>
          <a:lstStyle/>
          <a:p>
            <a:pPr algn="ctr"/>
            <a:r>
              <a:rPr lang="en-US" sz="3200" dirty="0">
                <a:latin typeface="New Athletic M54" panose="02000500000000000000" pitchFamily="2" charset="0"/>
              </a:rPr>
              <a:t>WORKING OF PIR MOTION SENSOR IN CIRCUIT</a:t>
            </a:r>
          </a:p>
          <a:p>
            <a:pPr algn="ctr"/>
            <a:endParaRPr lang="en-US" dirty="0">
              <a:latin typeface="New Athletic M54" panose="02000500000000000000" pitchFamily="2" charset="0"/>
            </a:endParaRPr>
          </a:p>
        </p:txBody>
      </p:sp>
      <p:sp>
        <p:nvSpPr>
          <p:cNvPr id="3" name="TextBox 2">
            <a:extLst>
              <a:ext uri="{FF2B5EF4-FFF2-40B4-BE49-F238E27FC236}">
                <a16:creationId xmlns:a16="http://schemas.microsoft.com/office/drawing/2014/main" id="{96AA062D-1885-F938-A74C-98EB62FB7E7A}"/>
              </a:ext>
            </a:extLst>
          </p:cNvPr>
          <p:cNvSpPr txBox="1"/>
          <p:nvPr/>
        </p:nvSpPr>
        <p:spPr>
          <a:xfrm>
            <a:off x="1683527" y="1912776"/>
            <a:ext cx="2754280"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motion is detected</a:t>
            </a:r>
          </a:p>
        </p:txBody>
      </p:sp>
      <p:sp>
        <p:nvSpPr>
          <p:cNvPr id="4" name="TextBox 3">
            <a:extLst>
              <a:ext uri="{FF2B5EF4-FFF2-40B4-BE49-F238E27FC236}">
                <a16:creationId xmlns:a16="http://schemas.microsoft.com/office/drawing/2014/main" id="{BE41E1CD-8071-14A1-1F25-552395D55F1B}"/>
              </a:ext>
            </a:extLst>
          </p:cNvPr>
          <p:cNvSpPr txBox="1"/>
          <p:nvPr/>
        </p:nvSpPr>
        <p:spPr>
          <a:xfrm>
            <a:off x="7791062" y="1912776"/>
            <a:ext cx="2717411" cy="369332"/>
          </a:xfrm>
          <a:prstGeom prst="rect">
            <a:avLst/>
          </a:prstGeom>
          <a:noFill/>
        </p:spPr>
        <p:txBody>
          <a:bodyPr wrap="none" rtlCol="0">
            <a:spAutoFit/>
          </a:bodyPr>
          <a:lstStyle/>
          <a:p>
            <a:pPr marL="285750" indent="-285750">
              <a:buFont typeface="Arial" panose="020B0604020202020204" pitchFamily="34" charset="0"/>
              <a:buChar char="•"/>
            </a:pPr>
            <a:r>
              <a:rPr lang="en-US" dirty="0"/>
              <a:t>When there is no Motion</a:t>
            </a:r>
          </a:p>
        </p:txBody>
      </p:sp>
      <p:pic>
        <p:nvPicPr>
          <p:cNvPr id="6" name="Picture 5">
            <a:extLst>
              <a:ext uri="{FF2B5EF4-FFF2-40B4-BE49-F238E27FC236}">
                <a16:creationId xmlns:a16="http://schemas.microsoft.com/office/drawing/2014/main" id="{B8697EE1-B20D-071A-B665-79840D96F6DC}"/>
              </a:ext>
            </a:extLst>
          </p:cNvPr>
          <p:cNvPicPr>
            <a:picLocks noChangeAspect="1"/>
          </p:cNvPicPr>
          <p:nvPr/>
        </p:nvPicPr>
        <p:blipFill>
          <a:blip r:embed="rId2"/>
          <a:stretch>
            <a:fillRect/>
          </a:stretch>
        </p:blipFill>
        <p:spPr>
          <a:xfrm>
            <a:off x="6858255" y="2614653"/>
            <a:ext cx="4322652" cy="2649367"/>
          </a:xfrm>
          <a:prstGeom prst="rect">
            <a:avLst/>
          </a:prstGeom>
        </p:spPr>
      </p:pic>
      <p:pic>
        <p:nvPicPr>
          <p:cNvPr id="8" name="Picture 7">
            <a:extLst>
              <a:ext uri="{FF2B5EF4-FFF2-40B4-BE49-F238E27FC236}">
                <a16:creationId xmlns:a16="http://schemas.microsoft.com/office/drawing/2014/main" id="{FAC9952D-6B5D-181A-220E-8023EA13C36A}"/>
              </a:ext>
            </a:extLst>
          </p:cNvPr>
          <p:cNvPicPr>
            <a:picLocks noChangeAspect="1"/>
          </p:cNvPicPr>
          <p:nvPr/>
        </p:nvPicPr>
        <p:blipFill>
          <a:blip r:embed="rId3"/>
          <a:stretch>
            <a:fillRect/>
          </a:stretch>
        </p:blipFill>
        <p:spPr>
          <a:xfrm>
            <a:off x="1214728" y="2614653"/>
            <a:ext cx="4357255" cy="2649367"/>
          </a:xfrm>
          <a:prstGeom prst="rect">
            <a:avLst/>
          </a:prstGeom>
        </p:spPr>
      </p:pic>
    </p:spTree>
    <p:extLst>
      <p:ext uri="{BB962C8B-B14F-4D97-AF65-F5344CB8AC3E}">
        <p14:creationId xmlns:p14="http://schemas.microsoft.com/office/powerpoint/2010/main" val="421672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8B479-C46F-8949-AA41-1E0AB590BBBD}"/>
              </a:ext>
            </a:extLst>
          </p:cNvPr>
          <p:cNvSpPr txBox="1"/>
          <p:nvPr/>
        </p:nvSpPr>
        <p:spPr>
          <a:xfrm>
            <a:off x="4556449" y="401216"/>
            <a:ext cx="3079102" cy="584775"/>
          </a:xfrm>
          <a:prstGeom prst="rect">
            <a:avLst/>
          </a:prstGeom>
          <a:noFill/>
        </p:spPr>
        <p:txBody>
          <a:bodyPr wrap="square" rtlCol="0">
            <a:spAutoFit/>
          </a:bodyPr>
          <a:lstStyle/>
          <a:p>
            <a:pPr algn="ctr"/>
            <a:r>
              <a:rPr lang="en-US" sz="3200" dirty="0">
                <a:latin typeface="New Athletic M54" panose="02000500000000000000" pitchFamily="2" charset="0"/>
              </a:rPr>
              <a:t>OBJECTIVE</a:t>
            </a:r>
          </a:p>
        </p:txBody>
      </p:sp>
      <p:sp>
        <p:nvSpPr>
          <p:cNvPr id="3" name="TextBox 2">
            <a:extLst>
              <a:ext uri="{FF2B5EF4-FFF2-40B4-BE49-F238E27FC236}">
                <a16:creationId xmlns:a16="http://schemas.microsoft.com/office/drawing/2014/main" id="{12534006-9337-C1AC-5F3F-D5FC4AF22D6F}"/>
              </a:ext>
            </a:extLst>
          </p:cNvPr>
          <p:cNvSpPr txBox="1"/>
          <p:nvPr/>
        </p:nvSpPr>
        <p:spPr>
          <a:xfrm>
            <a:off x="1175657" y="1338943"/>
            <a:ext cx="10310327" cy="1200329"/>
          </a:xfrm>
          <a:prstGeom prst="rect">
            <a:avLst/>
          </a:prstGeom>
          <a:noFill/>
        </p:spPr>
        <p:txBody>
          <a:bodyPr wrap="square" rtlCol="0">
            <a:spAutoFit/>
          </a:bodyPr>
          <a:lstStyle/>
          <a:p>
            <a:r>
              <a:rPr lang="en-US" dirty="0"/>
              <a:t>The main objective of a home automation system is to enhance convenience, comfort, security, and energy efficiency by controlling and managing various household systems and appliances remotely or automatically through interconnected devices. Essentially, it aims to make a home smarter and more responsive to the needs of its residents.</a:t>
            </a:r>
          </a:p>
        </p:txBody>
      </p:sp>
      <p:sp>
        <p:nvSpPr>
          <p:cNvPr id="4" name="TextBox 3">
            <a:extLst>
              <a:ext uri="{FF2B5EF4-FFF2-40B4-BE49-F238E27FC236}">
                <a16:creationId xmlns:a16="http://schemas.microsoft.com/office/drawing/2014/main" id="{3E8855C2-6B14-F3B0-0537-BEB6C399A8AF}"/>
              </a:ext>
            </a:extLst>
          </p:cNvPr>
          <p:cNvSpPr txBox="1"/>
          <p:nvPr/>
        </p:nvSpPr>
        <p:spPr>
          <a:xfrm>
            <a:off x="1175657" y="2961124"/>
            <a:ext cx="9657183" cy="2031325"/>
          </a:xfrm>
          <a:prstGeom prst="rect">
            <a:avLst/>
          </a:prstGeom>
          <a:noFill/>
        </p:spPr>
        <p:txBody>
          <a:bodyPr wrap="square" rtlCol="0">
            <a:spAutoFit/>
          </a:bodyPr>
          <a:lstStyle/>
          <a:p>
            <a:r>
              <a:rPr lang="en-US" dirty="0"/>
              <a:t>By using Smart Home Automation we can automate various tasks like we can –</a:t>
            </a:r>
          </a:p>
          <a:p>
            <a:r>
              <a:rPr lang="en-US" dirty="0"/>
              <a:t> </a:t>
            </a:r>
          </a:p>
          <a:p>
            <a:pPr marL="285750" indent="-285750">
              <a:buFont typeface="Arial" panose="020B0604020202020204" pitchFamily="34" charset="0"/>
              <a:buChar char="•"/>
            </a:pPr>
            <a:r>
              <a:rPr lang="en-US" dirty="0"/>
              <a:t>Control Temperature and can get alerts if temperature gets high.</a:t>
            </a:r>
          </a:p>
          <a:p>
            <a:pPr marL="285750" indent="-285750">
              <a:buFont typeface="Arial" panose="020B0604020202020204" pitchFamily="34" charset="0"/>
              <a:buChar char="•"/>
            </a:pPr>
            <a:r>
              <a:rPr lang="en-US" dirty="0"/>
              <a:t>Control lighting of a particular home.</a:t>
            </a:r>
          </a:p>
          <a:p>
            <a:pPr marL="285750" indent="-285750">
              <a:buFont typeface="Arial" panose="020B0604020202020204" pitchFamily="34" charset="0"/>
              <a:buChar char="•"/>
            </a:pPr>
            <a:r>
              <a:rPr lang="en-US" dirty="0"/>
              <a:t>Control doors by using ultrasonic sensors and servo motors.</a:t>
            </a:r>
          </a:p>
          <a:p>
            <a:pPr marL="285750" indent="-285750">
              <a:buFont typeface="Arial" panose="020B0604020202020204" pitchFamily="34" charset="0"/>
              <a:buChar char="•"/>
            </a:pPr>
            <a:r>
              <a:rPr lang="en-US" dirty="0"/>
              <a:t>Detect the motion in a particular area.</a:t>
            </a:r>
          </a:p>
          <a:p>
            <a:endParaRPr lang="en-US" dirty="0"/>
          </a:p>
        </p:txBody>
      </p:sp>
      <p:sp>
        <p:nvSpPr>
          <p:cNvPr id="5" name="TextBox 4">
            <a:extLst>
              <a:ext uri="{FF2B5EF4-FFF2-40B4-BE49-F238E27FC236}">
                <a16:creationId xmlns:a16="http://schemas.microsoft.com/office/drawing/2014/main" id="{2A54BCC8-C415-BB8F-EA61-52D9E28FD112}"/>
              </a:ext>
            </a:extLst>
          </p:cNvPr>
          <p:cNvSpPr txBox="1"/>
          <p:nvPr/>
        </p:nvSpPr>
        <p:spPr>
          <a:xfrm>
            <a:off x="1175657" y="5149725"/>
            <a:ext cx="7725746" cy="369332"/>
          </a:xfrm>
          <a:prstGeom prst="rect">
            <a:avLst/>
          </a:prstGeom>
          <a:noFill/>
        </p:spPr>
        <p:txBody>
          <a:bodyPr wrap="square" rtlCol="0">
            <a:spAutoFit/>
          </a:bodyPr>
          <a:lstStyle/>
          <a:p>
            <a:r>
              <a:rPr lang="en-US" dirty="0"/>
              <a:t>We can also display the real time status and sensor readings on a LCD screen.</a:t>
            </a:r>
          </a:p>
        </p:txBody>
      </p:sp>
    </p:spTree>
    <p:extLst>
      <p:ext uri="{BB962C8B-B14F-4D97-AF65-F5344CB8AC3E}">
        <p14:creationId xmlns:p14="http://schemas.microsoft.com/office/powerpoint/2010/main" val="3053448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B6FFAE-19A1-951A-B882-5593BB3686D1}"/>
              </a:ext>
            </a:extLst>
          </p:cNvPr>
          <p:cNvSpPr txBox="1"/>
          <p:nvPr/>
        </p:nvSpPr>
        <p:spPr>
          <a:xfrm>
            <a:off x="3665375" y="597159"/>
            <a:ext cx="4861249" cy="584775"/>
          </a:xfrm>
          <a:prstGeom prst="rect">
            <a:avLst/>
          </a:prstGeom>
          <a:noFill/>
        </p:spPr>
        <p:txBody>
          <a:bodyPr wrap="square" rtlCol="0">
            <a:spAutoFit/>
          </a:bodyPr>
          <a:lstStyle/>
          <a:p>
            <a:pPr algn="ctr"/>
            <a:r>
              <a:rPr lang="en-US" sz="3200" dirty="0">
                <a:latin typeface="New Athletic M54" panose="02000500000000000000" pitchFamily="2" charset="0"/>
              </a:rPr>
              <a:t>CONCLUSION</a:t>
            </a:r>
          </a:p>
        </p:txBody>
      </p:sp>
      <p:sp>
        <p:nvSpPr>
          <p:cNvPr id="4" name="TextBox 3">
            <a:extLst>
              <a:ext uri="{FF2B5EF4-FFF2-40B4-BE49-F238E27FC236}">
                <a16:creationId xmlns:a16="http://schemas.microsoft.com/office/drawing/2014/main" id="{B16FEDBF-718F-9F7E-01CF-AD3620F1980B}"/>
              </a:ext>
            </a:extLst>
          </p:cNvPr>
          <p:cNvSpPr txBox="1"/>
          <p:nvPr/>
        </p:nvSpPr>
        <p:spPr>
          <a:xfrm>
            <a:off x="1262742" y="2049680"/>
            <a:ext cx="9666515" cy="2308324"/>
          </a:xfrm>
          <a:prstGeom prst="rect">
            <a:avLst/>
          </a:prstGeom>
          <a:noFill/>
        </p:spPr>
        <p:txBody>
          <a:bodyPr wrap="square" rtlCol="0">
            <a:spAutoFit/>
          </a:bodyPr>
          <a:lstStyle/>
          <a:p>
            <a:r>
              <a:rPr lang="en-US" dirty="0"/>
              <a:t>The Smart Home Automation project effectively illustrates the potential of advanced technology in improving the convenience, security, and energy efficiency of home living. </a:t>
            </a:r>
          </a:p>
          <a:p>
            <a:endParaRPr lang="en-US" dirty="0"/>
          </a:p>
          <a:p>
            <a:r>
              <a:rPr lang="en-US" dirty="0"/>
              <a:t>By combining IoT devices, sensors, the system makes it possible for users to get the values sensed by the sensors in real-time.</a:t>
            </a:r>
          </a:p>
          <a:p>
            <a:endParaRPr lang="en-US" dirty="0"/>
          </a:p>
          <a:p>
            <a:r>
              <a:rPr lang="en-US" dirty="0"/>
              <a:t>This project not only demonstrates the functional uses of automation in everyday life but also provides a foundation for future smart living spaces advancements.</a:t>
            </a:r>
          </a:p>
        </p:txBody>
      </p:sp>
    </p:spTree>
    <p:extLst>
      <p:ext uri="{BB962C8B-B14F-4D97-AF65-F5344CB8AC3E}">
        <p14:creationId xmlns:p14="http://schemas.microsoft.com/office/powerpoint/2010/main" val="246795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9CAFD-22B9-31FC-CBB0-5F40537FB3B5}"/>
              </a:ext>
            </a:extLst>
          </p:cNvPr>
          <p:cNvSpPr txBox="1"/>
          <p:nvPr/>
        </p:nvSpPr>
        <p:spPr>
          <a:xfrm>
            <a:off x="3963955" y="681135"/>
            <a:ext cx="4264089" cy="584775"/>
          </a:xfrm>
          <a:prstGeom prst="rect">
            <a:avLst/>
          </a:prstGeom>
          <a:noFill/>
        </p:spPr>
        <p:txBody>
          <a:bodyPr wrap="square" rtlCol="0">
            <a:spAutoFit/>
          </a:bodyPr>
          <a:lstStyle/>
          <a:p>
            <a:pPr algn="ctr"/>
            <a:r>
              <a:rPr lang="en-US" sz="3200" dirty="0">
                <a:latin typeface="New Athletic M54" panose="02000500000000000000" pitchFamily="2" charset="0"/>
              </a:rPr>
              <a:t>FUTURE SCOPE</a:t>
            </a:r>
          </a:p>
        </p:txBody>
      </p:sp>
      <p:sp>
        <p:nvSpPr>
          <p:cNvPr id="3" name="TextBox 2">
            <a:extLst>
              <a:ext uri="{FF2B5EF4-FFF2-40B4-BE49-F238E27FC236}">
                <a16:creationId xmlns:a16="http://schemas.microsoft.com/office/drawing/2014/main" id="{C64254A6-6D9A-3323-0AAB-8FB2C7BCC173}"/>
              </a:ext>
            </a:extLst>
          </p:cNvPr>
          <p:cNvSpPr txBox="1"/>
          <p:nvPr/>
        </p:nvSpPr>
        <p:spPr>
          <a:xfrm>
            <a:off x="1026367" y="1903954"/>
            <a:ext cx="91626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can connect the system to the internet using Wi-Fi (ESP8266/ESP32) or GSM modules.</a:t>
            </a:r>
          </a:p>
        </p:txBody>
      </p:sp>
      <p:sp>
        <p:nvSpPr>
          <p:cNvPr id="4" name="TextBox 3">
            <a:extLst>
              <a:ext uri="{FF2B5EF4-FFF2-40B4-BE49-F238E27FC236}">
                <a16:creationId xmlns:a16="http://schemas.microsoft.com/office/drawing/2014/main" id="{510F11B5-2269-C8CE-D27E-2003BB7B2AF9}"/>
              </a:ext>
            </a:extLst>
          </p:cNvPr>
          <p:cNvSpPr txBox="1"/>
          <p:nvPr/>
        </p:nvSpPr>
        <p:spPr>
          <a:xfrm>
            <a:off x="1026367" y="2624466"/>
            <a:ext cx="8742784"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can develop an Android/iOS app for controlling appliances, viewing sensor data, and receiving alerts.</a:t>
            </a:r>
          </a:p>
        </p:txBody>
      </p:sp>
      <p:sp>
        <p:nvSpPr>
          <p:cNvPr id="5" name="TextBox 4">
            <a:extLst>
              <a:ext uri="{FF2B5EF4-FFF2-40B4-BE49-F238E27FC236}">
                <a16:creationId xmlns:a16="http://schemas.microsoft.com/office/drawing/2014/main" id="{24F49691-162C-C287-77CB-FEC443AE0B4F}"/>
              </a:ext>
            </a:extLst>
          </p:cNvPr>
          <p:cNvSpPr txBox="1"/>
          <p:nvPr/>
        </p:nvSpPr>
        <p:spPr>
          <a:xfrm>
            <a:off x="1026367" y="3603826"/>
            <a:ext cx="94892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can include sensors for air quality (MQ135), humidity (DHT11/DHT22), or smoke/gas detection (MQ-2).</a:t>
            </a:r>
          </a:p>
        </p:txBody>
      </p:sp>
      <p:sp>
        <p:nvSpPr>
          <p:cNvPr id="6" name="TextBox 5">
            <a:extLst>
              <a:ext uri="{FF2B5EF4-FFF2-40B4-BE49-F238E27FC236}">
                <a16:creationId xmlns:a16="http://schemas.microsoft.com/office/drawing/2014/main" id="{9CC1EC83-89BA-8882-B179-1E50CC27C442}"/>
              </a:ext>
            </a:extLst>
          </p:cNvPr>
          <p:cNvSpPr txBox="1"/>
          <p:nvPr/>
        </p:nvSpPr>
        <p:spPr>
          <a:xfrm>
            <a:off x="1026367" y="4583186"/>
            <a:ext cx="9405257"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can add a feature for sending real-time alerts via SMS, email, or app notifications.</a:t>
            </a:r>
          </a:p>
        </p:txBody>
      </p:sp>
    </p:spTree>
    <p:extLst>
      <p:ext uri="{BB962C8B-B14F-4D97-AF65-F5344CB8AC3E}">
        <p14:creationId xmlns:p14="http://schemas.microsoft.com/office/powerpoint/2010/main" val="2507838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8FEA4D-E2B4-27FF-FEFC-B136AD271807}"/>
              </a:ext>
            </a:extLst>
          </p:cNvPr>
          <p:cNvSpPr txBox="1"/>
          <p:nvPr/>
        </p:nvSpPr>
        <p:spPr>
          <a:xfrm>
            <a:off x="2876939" y="3136612"/>
            <a:ext cx="6438122" cy="584775"/>
          </a:xfrm>
          <a:prstGeom prst="rect">
            <a:avLst/>
          </a:prstGeom>
          <a:noFill/>
        </p:spPr>
        <p:txBody>
          <a:bodyPr wrap="square" rtlCol="0">
            <a:spAutoFit/>
          </a:bodyPr>
          <a:lstStyle/>
          <a:p>
            <a:pPr algn="ctr"/>
            <a:r>
              <a:rPr lang="en-US" sz="3200" dirty="0">
                <a:latin typeface="New Athletic M54" panose="02000500000000000000" pitchFamily="2" charset="0"/>
              </a:rPr>
              <a:t>THANK YOU !!</a:t>
            </a:r>
            <a:endParaRPr lang="en-US" dirty="0">
              <a:latin typeface="New Athletic M54" panose="02000500000000000000" pitchFamily="2" charset="0"/>
            </a:endParaRPr>
          </a:p>
        </p:txBody>
      </p:sp>
    </p:spTree>
    <p:extLst>
      <p:ext uri="{BB962C8B-B14F-4D97-AF65-F5344CB8AC3E}">
        <p14:creationId xmlns:p14="http://schemas.microsoft.com/office/powerpoint/2010/main" val="20977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176FF4-039A-1B47-A6A6-154D8766CA1D}"/>
              </a:ext>
            </a:extLst>
          </p:cNvPr>
          <p:cNvSpPr txBox="1"/>
          <p:nvPr/>
        </p:nvSpPr>
        <p:spPr>
          <a:xfrm>
            <a:off x="4098471" y="410546"/>
            <a:ext cx="3995057" cy="584775"/>
          </a:xfrm>
          <a:prstGeom prst="rect">
            <a:avLst/>
          </a:prstGeom>
          <a:noFill/>
        </p:spPr>
        <p:txBody>
          <a:bodyPr wrap="square" rtlCol="0">
            <a:spAutoFit/>
          </a:bodyPr>
          <a:lstStyle/>
          <a:p>
            <a:pPr algn="ctr"/>
            <a:r>
              <a:rPr lang="en-US" sz="3200" dirty="0">
                <a:latin typeface="New Athletic M54" panose="02000500000000000000" pitchFamily="2" charset="0"/>
              </a:rPr>
              <a:t>COMPONENTS USED</a:t>
            </a:r>
          </a:p>
        </p:txBody>
      </p:sp>
      <p:sp>
        <p:nvSpPr>
          <p:cNvPr id="3" name="TextBox 2">
            <a:extLst>
              <a:ext uri="{FF2B5EF4-FFF2-40B4-BE49-F238E27FC236}">
                <a16:creationId xmlns:a16="http://schemas.microsoft.com/office/drawing/2014/main" id="{A2957CCC-7134-A2BF-72DE-8374A85FE290}"/>
              </a:ext>
            </a:extLst>
          </p:cNvPr>
          <p:cNvSpPr txBox="1"/>
          <p:nvPr/>
        </p:nvSpPr>
        <p:spPr>
          <a:xfrm>
            <a:off x="1614195" y="1443841"/>
            <a:ext cx="9181322" cy="3970318"/>
          </a:xfrm>
          <a:prstGeom prst="rect">
            <a:avLst/>
          </a:prstGeom>
          <a:noFill/>
        </p:spPr>
        <p:txBody>
          <a:bodyPr wrap="square" rtlCol="0">
            <a:spAutoFit/>
          </a:bodyPr>
          <a:lstStyle/>
          <a:p>
            <a:pPr marL="342900" indent="-342900">
              <a:buFont typeface="Arial" panose="020B0604020202020204" pitchFamily="34" charset="0"/>
              <a:buChar char="•"/>
            </a:pPr>
            <a:r>
              <a:rPr lang="en-US" dirty="0"/>
              <a:t>Arduino Uno R3 </a:t>
            </a:r>
          </a:p>
          <a:p>
            <a:pPr marL="342900" indent="-342900">
              <a:buFont typeface="Arial" panose="020B0604020202020204" pitchFamily="34" charset="0"/>
              <a:buChar char="•"/>
            </a:pPr>
            <a:r>
              <a:rPr lang="en-US" dirty="0"/>
              <a:t>LCD 16x2 Display</a:t>
            </a:r>
          </a:p>
          <a:p>
            <a:pPr marL="342900" indent="-342900">
              <a:buFont typeface="Arial" panose="020B0604020202020204" pitchFamily="34" charset="0"/>
              <a:buChar char="•"/>
            </a:pPr>
            <a:r>
              <a:rPr lang="en-US" dirty="0"/>
              <a:t>Temperature sensor</a:t>
            </a:r>
          </a:p>
          <a:p>
            <a:pPr marL="342900" indent="-342900">
              <a:buFont typeface="Arial" panose="020B0604020202020204" pitchFamily="34" charset="0"/>
              <a:buChar char="•"/>
            </a:pPr>
            <a:r>
              <a:rPr lang="en-US" dirty="0"/>
              <a:t>Ultrasonic sensor</a:t>
            </a:r>
          </a:p>
          <a:p>
            <a:pPr marL="342900" indent="-342900">
              <a:buFont typeface="Arial" panose="020B0604020202020204" pitchFamily="34" charset="0"/>
              <a:buChar char="•"/>
            </a:pPr>
            <a:r>
              <a:rPr lang="en-US" dirty="0"/>
              <a:t>Servo motor</a:t>
            </a:r>
          </a:p>
          <a:p>
            <a:pPr marL="342900" indent="-342900">
              <a:buFont typeface="Arial" panose="020B0604020202020204" pitchFamily="34" charset="0"/>
              <a:buChar char="•"/>
            </a:pPr>
            <a:r>
              <a:rPr lang="en-US" dirty="0"/>
              <a:t>LDR sensor</a:t>
            </a:r>
          </a:p>
          <a:p>
            <a:pPr marL="342900" indent="-342900">
              <a:buFont typeface="Arial" panose="020B0604020202020204" pitchFamily="34" charset="0"/>
              <a:buChar char="•"/>
            </a:pPr>
            <a:r>
              <a:rPr lang="en-US" dirty="0"/>
              <a:t>PIR Motion sensor</a:t>
            </a:r>
          </a:p>
          <a:p>
            <a:pPr marL="342900" indent="-342900">
              <a:buFont typeface="Arial" panose="020B0604020202020204" pitchFamily="34" charset="0"/>
              <a:buChar char="•"/>
            </a:pPr>
            <a:r>
              <a:rPr lang="en-US" dirty="0"/>
              <a:t>DC motor</a:t>
            </a:r>
          </a:p>
          <a:p>
            <a:pPr marL="342900" indent="-342900">
              <a:buFont typeface="Arial" panose="020B0604020202020204" pitchFamily="34" charset="0"/>
              <a:buChar char="•"/>
            </a:pPr>
            <a:r>
              <a:rPr lang="en-US" dirty="0"/>
              <a:t>Bulb</a:t>
            </a:r>
          </a:p>
          <a:p>
            <a:pPr marL="342900" indent="-342900">
              <a:buFont typeface="Arial" panose="020B0604020202020204" pitchFamily="34" charset="0"/>
              <a:buChar char="•"/>
            </a:pPr>
            <a:r>
              <a:rPr lang="en-US" dirty="0"/>
              <a:t>RGB LED</a:t>
            </a:r>
          </a:p>
          <a:p>
            <a:pPr marL="342900" indent="-342900">
              <a:buFont typeface="Arial" panose="020B0604020202020204" pitchFamily="34" charset="0"/>
              <a:buChar char="•"/>
            </a:pPr>
            <a:r>
              <a:rPr lang="en-US" dirty="0"/>
              <a:t>Potentiometer</a:t>
            </a:r>
          </a:p>
          <a:p>
            <a:pPr marL="342900" indent="-342900">
              <a:buFont typeface="Arial" panose="020B0604020202020204" pitchFamily="34" charset="0"/>
              <a:buChar char="•"/>
            </a:pPr>
            <a:r>
              <a:rPr lang="en-US" dirty="0"/>
              <a:t>Power Supply</a:t>
            </a:r>
          </a:p>
          <a:p>
            <a:pPr marL="342900" indent="-342900">
              <a:buFont typeface="Arial" panose="020B0604020202020204" pitchFamily="34" charset="0"/>
              <a:buChar char="•"/>
            </a:pPr>
            <a:r>
              <a:rPr lang="en-US" dirty="0"/>
              <a:t>Resistors</a:t>
            </a:r>
          </a:p>
          <a:p>
            <a:pPr marL="342900" indent="-342900">
              <a:buFont typeface="Arial" panose="020B0604020202020204" pitchFamily="34" charset="0"/>
              <a:buChar char="•"/>
            </a:pPr>
            <a:r>
              <a:rPr lang="en-US" dirty="0"/>
              <a:t>Breadboard and Wires</a:t>
            </a:r>
          </a:p>
        </p:txBody>
      </p:sp>
    </p:spTree>
    <p:extLst>
      <p:ext uri="{BB962C8B-B14F-4D97-AF65-F5344CB8AC3E}">
        <p14:creationId xmlns:p14="http://schemas.microsoft.com/office/powerpoint/2010/main" val="1703517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712A22-03A4-9BF6-80C0-40F53CEC5E6D}"/>
              </a:ext>
            </a:extLst>
          </p:cNvPr>
          <p:cNvSpPr txBox="1"/>
          <p:nvPr/>
        </p:nvSpPr>
        <p:spPr>
          <a:xfrm>
            <a:off x="1352939" y="839755"/>
            <a:ext cx="2463281"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ew Athletic M54" panose="02000500000000000000" pitchFamily="2" charset="0"/>
              </a:rPr>
              <a:t>Arduino Uno R3</a:t>
            </a:r>
          </a:p>
        </p:txBody>
      </p:sp>
      <p:sp>
        <p:nvSpPr>
          <p:cNvPr id="3" name="TextBox 2">
            <a:extLst>
              <a:ext uri="{FF2B5EF4-FFF2-40B4-BE49-F238E27FC236}">
                <a16:creationId xmlns:a16="http://schemas.microsoft.com/office/drawing/2014/main" id="{7234B35E-1EB4-C45F-6353-73A4A79D0042}"/>
              </a:ext>
            </a:extLst>
          </p:cNvPr>
          <p:cNvSpPr txBox="1"/>
          <p:nvPr/>
        </p:nvSpPr>
        <p:spPr>
          <a:xfrm>
            <a:off x="1352939" y="1408921"/>
            <a:ext cx="9573208" cy="1200329"/>
          </a:xfrm>
          <a:prstGeom prst="rect">
            <a:avLst/>
          </a:prstGeom>
          <a:noFill/>
        </p:spPr>
        <p:txBody>
          <a:bodyPr wrap="square" rtlCol="0">
            <a:spAutoFit/>
          </a:bodyPr>
          <a:lstStyle/>
          <a:p>
            <a:r>
              <a:rPr lang="en-US" dirty="0"/>
              <a:t>A popular open-source microcontroller board based on the ATmega328P (8‑bit, 16 MHz).</a:t>
            </a:r>
          </a:p>
          <a:p>
            <a:endParaRPr lang="en-US" dirty="0"/>
          </a:p>
          <a:p>
            <a:r>
              <a:rPr lang="en-US" dirty="0"/>
              <a:t>Features 14 digital I/O (6 PWM), 6 analog inputs, USB and barrel‑jack power, ICSP header, and onboard reset—ideal for beginners and well‑supported by a huge maker community .</a:t>
            </a:r>
          </a:p>
        </p:txBody>
      </p:sp>
      <p:pic>
        <p:nvPicPr>
          <p:cNvPr id="5" name="Picture 4">
            <a:extLst>
              <a:ext uri="{FF2B5EF4-FFF2-40B4-BE49-F238E27FC236}">
                <a16:creationId xmlns:a16="http://schemas.microsoft.com/office/drawing/2014/main" id="{BDC8251F-B01B-68A9-698D-CBAE5966F0C6}"/>
              </a:ext>
            </a:extLst>
          </p:cNvPr>
          <p:cNvPicPr>
            <a:picLocks noChangeAspect="1"/>
          </p:cNvPicPr>
          <p:nvPr/>
        </p:nvPicPr>
        <p:blipFill>
          <a:blip r:embed="rId2"/>
          <a:stretch>
            <a:fillRect/>
          </a:stretch>
        </p:blipFill>
        <p:spPr>
          <a:xfrm>
            <a:off x="4277568" y="3166463"/>
            <a:ext cx="3636864" cy="2685161"/>
          </a:xfrm>
          <a:prstGeom prst="rect">
            <a:avLst/>
          </a:prstGeom>
        </p:spPr>
      </p:pic>
    </p:spTree>
    <p:extLst>
      <p:ext uri="{BB962C8B-B14F-4D97-AF65-F5344CB8AC3E}">
        <p14:creationId xmlns:p14="http://schemas.microsoft.com/office/powerpoint/2010/main" val="4150067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E83B2F-8315-C67E-B96B-B75B31DC1D3B}"/>
              </a:ext>
            </a:extLst>
          </p:cNvPr>
          <p:cNvSpPr txBox="1"/>
          <p:nvPr/>
        </p:nvSpPr>
        <p:spPr>
          <a:xfrm>
            <a:off x="1483567" y="802433"/>
            <a:ext cx="4982547"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ew Athletic M54" panose="02000500000000000000" pitchFamily="2" charset="0"/>
              </a:rPr>
              <a:t>Lcd 16x2 display</a:t>
            </a:r>
          </a:p>
        </p:txBody>
      </p:sp>
      <p:sp>
        <p:nvSpPr>
          <p:cNvPr id="3" name="TextBox 2">
            <a:extLst>
              <a:ext uri="{FF2B5EF4-FFF2-40B4-BE49-F238E27FC236}">
                <a16:creationId xmlns:a16="http://schemas.microsoft.com/office/drawing/2014/main" id="{3BF2AEDE-7A2A-DFAD-84BE-D4E48A0AE128}"/>
              </a:ext>
            </a:extLst>
          </p:cNvPr>
          <p:cNvSpPr txBox="1"/>
          <p:nvPr/>
        </p:nvSpPr>
        <p:spPr>
          <a:xfrm>
            <a:off x="1483567" y="1464906"/>
            <a:ext cx="9246637" cy="923330"/>
          </a:xfrm>
          <a:prstGeom prst="rect">
            <a:avLst/>
          </a:prstGeom>
          <a:noFill/>
        </p:spPr>
        <p:txBody>
          <a:bodyPr wrap="square" rtlCol="0">
            <a:spAutoFit/>
          </a:bodyPr>
          <a:lstStyle/>
          <a:p>
            <a:r>
              <a:rPr lang="en-US" dirty="0"/>
              <a:t>Alphanumeric display showing 16 characters on 2 lines, often with HD44780‑compatible controller.</a:t>
            </a:r>
          </a:p>
          <a:p>
            <a:endParaRPr lang="en-US" dirty="0"/>
          </a:p>
          <a:p>
            <a:r>
              <a:rPr lang="en-US" dirty="0"/>
              <a:t>Interfaces via parallel (or I²C using adapter), commonly used to display text, sensor readings, etc.</a:t>
            </a:r>
          </a:p>
        </p:txBody>
      </p:sp>
      <p:pic>
        <p:nvPicPr>
          <p:cNvPr id="7" name="Picture 6">
            <a:extLst>
              <a:ext uri="{FF2B5EF4-FFF2-40B4-BE49-F238E27FC236}">
                <a16:creationId xmlns:a16="http://schemas.microsoft.com/office/drawing/2014/main" id="{5D29DC7B-F3AB-3E01-AF48-F025935FA25C}"/>
              </a:ext>
            </a:extLst>
          </p:cNvPr>
          <p:cNvPicPr>
            <a:picLocks noChangeAspect="1"/>
          </p:cNvPicPr>
          <p:nvPr/>
        </p:nvPicPr>
        <p:blipFill>
          <a:blip r:embed="rId2"/>
          <a:stretch>
            <a:fillRect/>
          </a:stretch>
        </p:blipFill>
        <p:spPr>
          <a:xfrm>
            <a:off x="4138339" y="3064631"/>
            <a:ext cx="3915321" cy="2810267"/>
          </a:xfrm>
          <a:prstGeom prst="rect">
            <a:avLst/>
          </a:prstGeom>
        </p:spPr>
      </p:pic>
    </p:spTree>
    <p:extLst>
      <p:ext uri="{BB962C8B-B14F-4D97-AF65-F5344CB8AC3E}">
        <p14:creationId xmlns:p14="http://schemas.microsoft.com/office/powerpoint/2010/main" val="3608848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A9E15-D390-F44F-F767-4C071C755053}"/>
              </a:ext>
            </a:extLst>
          </p:cNvPr>
          <p:cNvSpPr txBox="1"/>
          <p:nvPr/>
        </p:nvSpPr>
        <p:spPr>
          <a:xfrm>
            <a:off x="1268964" y="849086"/>
            <a:ext cx="3629608"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ew Athletic M54" panose="02000500000000000000" pitchFamily="2" charset="0"/>
              </a:rPr>
              <a:t>TEMPERATURE SENSOR ((- </a:t>
            </a:r>
          </a:p>
        </p:txBody>
      </p:sp>
      <p:sp>
        <p:nvSpPr>
          <p:cNvPr id="3" name="TextBox 2">
            <a:extLst>
              <a:ext uri="{FF2B5EF4-FFF2-40B4-BE49-F238E27FC236}">
                <a16:creationId xmlns:a16="http://schemas.microsoft.com/office/drawing/2014/main" id="{C5BB76FF-93B8-A0E4-38DE-975A4999E392}"/>
              </a:ext>
            </a:extLst>
          </p:cNvPr>
          <p:cNvSpPr txBox="1"/>
          <p:nvPr/>
        </p:nvSpPr>
        <p:spPr>
          <a:xfrm>
            <a:off x="1268964" y="1436913"/>
            <a:ext cx="8173616" cy="923330"/>
          </a:xfrm>
          <a:prstGeom prst="rect">
            <a:avLst/>
          </a:prstGeom>
          <a:noFill/>
        </p:spPr>
        <p:txBody>
          <a:bodyPr wrap="square" rtlCol="0">
            <a:spAutoFit/>
          </a:bodyPr>
          <a:lstStyle/>
          <a:p>
            <a:r>
              <a:rPr lang="en-US" dirty="0"/>
              <a:t>Detectors for measuring temperature:</a:t>
            </a:r>
          </a:p>
          <a:p>
            <a:endParaRPr lang="en-US" dirty="0"/>
          </a:p>
          <a:p>
            <a:r>
              <a:rPr lang="en-US" b="1" dirty="0"/>
              <a:t>LM35</a:t>
            </a:r>
            <a:r>
              <a:rPr lang="en-US" dirty="0"/>
              <a:t>: analog output (10 mV/°C).</a:t>
            </a:r>
          </a:p>
        </p:txBody>
      </p:sp>
      <p:pic>
        <p:nvPicPr>
          <p:cNvPr id="5" name="Picture 4">
            <a:extLst>
              <a:ext uri="{FF2B5EF4-FFF2-40B4-BE49-F238E27FC236}">
                <a16:creationId xmlns:a16="http://schemas.microsoft.com/office/drawing/2014/main" id="{77B10AB5-0DC1-6D4D-B1DF-F779A56216E4}"/>
              </a:ext>
            </a:extLst>
          </p:cNvPr>
          <p:cNvPicPr>
            <a:picLocks noChangeAspect="1"/>
          </p:cNvPicPr>
          <p:nvPr/>
        </p:nvPicPr>
        <p:blipFill>
          <a:blip r:embed="rId2"/>
          <a:stretch>
            <a:fillRect/>
          </a:stretch>
        </p:blipFill>
        <p:spPr>
          <a:xfrm>
            <a:off x="8151644" y="635668"/>
            <a:ext cx="1527757" cy="1980692"/>
          </a:xfrm>
          <a:prstGeom prst="rect">
            <a:avLst/>
          </a:prstGeom>
        </p:spPr>
      </p:pic>
      <p:sp>
        <p:nvSpPr>
          <p:cNvPr id="6" name="TextBox 5">
            <a:extLst>
              <a:ext uri="{FF2B5EF4-FFF2-40B4-BE49-F238E27FC236}">
                <a16:creationId xmlns:a16="http://schemas.microsoft.com/office/drawing/2014/main" id="{B2CF0DC6-268E-995E-16D7-4917F62AFD66}"/>
              </a:ext>
            </a:extLst>
          </p:cNvPr>
          <p:cNvSpPr txBox="1"/>
          <p:nvPr/>
        </p:nvSpPr>
        <p:spPr>
          <a:xfrm>
            <a:off x="1268964" y="3244334"/>
            <a:ext cx="2883159"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ew Athletic M54" panose="02000500000000000000" pitchFamily="2" charset="0"/>
              </a:rPr>
              <a:t>ULTRASONIC SENSOR</a:t>
            </a:r>
          </a:p>
        </p:txBody>
      </p:sp>
      <p:sp>
        <p:nvSpPr>
          <p:cNvPr id="7" name="TextBox 6">
            <a:extLst>
              <a:ext uri="{FF2B5EF4-FFF2-40B4-BE49-F238E27FC236}">
                <a16:creationId xmlns:a16="http://schemas.microsoft.com/office/drawing/2014/main" id="{09BB0587-9FA4-B981-08C7-94CE3209D41F}"/>
              </a:ext>
            </a:extLst>
          </p:cNvPr>
          <p:cNvSpPr txBox="1"/>
          <p:nvPr/>
        </p:nvSpPr>
        <p:spPr>
          <a:xfrm>
            <a:off x="1268964" y="3969077"/>
            <a:ext cx="8173616" cy="923330"/>
          </a:xfrm>
          <a:prstGeom prst="rect">
            <a:avLst/>
          </a:prstGeom>
          <a:noFill/>
        </p:spPr>
        <p:txBody>
          <a:bodyPr wrap="square" rtlCol="0">
            <a:spAutoFit/>
          </a:bodyPr>
          <a:lstStyle/>
          <a:p>
            <a:r>
              <a:rPr lang="en-US" dirty="0"/>
              <a:t>Measures distance via ultrasonic pulses (transmit/echo).</a:t>
            </a:r>
          </a:p>
          <a:p>
            <a:endParaRPr lang="en-US" dirty="0"/>
          </a:p>
          <a:p>
            <a:r>
              <a:rPr lang="en-US" dirty="0"/>
              <a:t>Suitable for robotics, object detection, ~2 cm‑4 m range.</a:t>
            </a:r>
          </a:p>
        </p:txBody>
      </p:sp>
      <p:pic>
        <p:nvPicPr>
          <p:cNvPr id="9" name="Picture 8">
            <a:extLst>
              <a:ext uri="{FF2B5EF4-FFF2-40B4-BE49-F238E27FC236}">
                <a16:creationId xmlns:a16="http://schemas.microsoft.com/office/drawing/2014/main" id="{B0DF7D96-F40E-8927-10A2-23C58C59B6D6}"/>
              </a:ext>
            </a:extLst>
          </p:cNvPr>
          <p:cNvPicPr>
            <a:picLocks noChangeAspect="1"/>
          </p:cNvPicPr>
          <p:nvPr/>
        </p:nvPicPr>
        <p:blipFill>
          <a:blip r:embed="rId3"/>
          <a:stretch>
            <a:fillRect/>
          </a:stretch>
        </p:blipFill>
        <p:spPr>
          <a:xfrm>
            <a:off x="7518660" y="3244334"/>
            <a:ext cx="2793727" cy="1980692"/>
          </a:xfrm>
          <a:prstGeom prst="rect">
            <a:avLst/>
          </a:prstGeom>
        </p:spPr>
      </p:pic>
    </p:spTree>
    <p:extLst>
      <p:ext uri="{BB962C8B-B14F-4D97-AF65-F5344CB8AC3E}">
        <p14:creationId xmlns:p14="http://schemas.microsoft.com/office/powerpoint/2010/main" val="4029026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8A1A8-2413-72B5-9C5B-AE760AF490ED}"/>
              </a:ext>
            </a:extLst>
          </p:cNvPr>
          <p:cNvSpPr txBox="1"/>
          <p:nvPr/>
        </p:nvSpPr>
        <p:spPr>
          <a:xfrm>
            <a:off x="1278293" y="802431"/>
            <a:ext cx="3993503"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ew Athletic M54" panose="02000500000000000000" pitchFamily="2" charset="0"/>
              </a:rPr>
              <a:t>SERVO MOTOR</a:t>
            </a:r>
          </a:p>
        </p:txBody>
      </p:sp>
      <p:sp>
        <p:nvSpPr>
          <p:cNvPr id="3" name="TextBox 2">
            <a:extLst>
              <a:ext uri="{FF2B5EF4-FFF2-40B4-BE49-F238E27FC236}">
                <a16:creationId xmlns:a16="http://schemas.microsoft.com/office/drawing/2014/main" id="{E04BAB1E-FCC3-780E-296E-96DE52AD382D}"/>
              </a:ext>
            </a:extLst>
          </p:cNvPr>
          <p:cNvSpPr txBox="1"/>
          <p:nvPr/>
        </p:nvSpPr>
        <p:spPr>
          <a:xfrm>
            <a:off x="1278293" y="1414760"/>
            <a:ext cx="6307494" cy="923330"/>
          </a:xfrm>
          <a:prstGeom prst="rect">
            <a:avLst/>
          </a:prstGeom>
          <a:noFill/>
        </p:spPr>
        <p:txBody>
          <a:bodyPr wrap="square" rtlCol="0">
            <a:spAutoFit/>
          </a:bodyPr>
          <a:lstStyle/>
          <a:p>
            <a:r>
              <a:rPr lang="en-US" dirty="0"/>
              <a:t>Small DC motor with internal feedback, controlled by PWM.</a:t>
            </a:r>
          </a:p>
          <a:p>
            <a:endParaRPr lang="en-US" dirty="0"/>
          </a:p>
          <a:p>
            <a:r>
              <a:rPr lang="en-US" dirty="0"/>
              <a:t>Offers precise shaft positioning (usually 0°–180°).</a:t>
            </a:r>
          </a:p>
        </p:txBody>
      </p:sp>
      <p:pic>
        <p:nvPicPr>
          <p:cNvPr id="5" name="Picture 4">
            <a:extLst>
              <a:ext uri="{FF2B5EF4-FFF2-40B4-BE49-F238E27FC236}">
                <a16:creationId xmlns:a16="http://schemas.microsoft.com/office/drawing/2014/main" id="{A9868002-D7A6-2153-DAFE-ED8210AB3B5A}"/>
              </a:ext>
            </a:extLst>
          </p:cNvPr>
          <p:cNvPicPr>
            <a:picLocks noChangeAspect="1"/>
          </p:cNvPicPr>
          <p:nvPr/>
        </p:nvPicPr>
        <p:blipFill>
          <a:blip r:embed="rId2"/>
          <a:stretch>
            <a:fillRect/>
          </a:stretch>
        </p:blipFill>
        <p:spPr>
          <a:xfrm>
            <a:off x="8108331" y="1041135"/>
            <a:ext cx="2220656" cy="1851356"/>
          </a:xfrm>
          <a:prstGeom prst="rect">
            <a:avLst/>
          </a:prstGeom>
        </p:spPr>
      </p:pic>
      <p:sp>
        <p:nvSpPr>
          <p:cNvPr id="6" name="TextBox 5">
            <a:extLst>
              <a:ext uri="{FF2B5EF4-FFF2-40B4-BE49-F238E27FC236}">
                <a16:creationId xmlns:a16="http://schemas.microsoft.com/office/drawing/2014/main" id="{8E5C54A9-484A-47E3-681F-C4A936ABAEFF}"/>
              </a:ext>
            </a:extLst>
          </p:cNvPr>
          <p:cNvSpPr txBox="1"/>
          <p:nvPr/>
        </p:nvSpPr>
        <p:spPr>
          <a:xfrm>
            <a:off x="1278293" y="3429000"/>
            <a:ext cx="3405673"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ew Athletic M54" panose="02000500000000000000" pitchFamily="2" charset="0"/>
              </a:rPr>
              <a:t>LDR SENSOR</a:t>
            </a:r>
          </a:p>
        </p:txBody>
      </p:sp>
      <p:sp>
        <p:nvSpPr>
          <p:cNvPr id="7" name="TextBox 6">
            <a:extLst>
              <a:ext uri="{FF2B5EF4-FFF2-40B4-BE49-F238E27FC236}">
                <a16:creationId xmlns:a16="http://schemas.microsoft.com/office/drawing/2014/main" id="{C78893BE-94B7-0459-DA96-17F6D068AFCD}"/>
              </a:ext>
            </a:extLst>
          </p:cNvPr>
          <p:cNvSpPr txBox="1"/>
          <p:nvPr/>
        </p:nvSpPr>
        <p:spPr>
          <a:xfrm>
            <a:off x="1278293" y="4230660"/>
            <a:ext cx="8201608" cy="923330"/>
          </a:xfrm>
          <a:prstGeom prst="rect">
            <a:avLst/>
          </a:prstGeom>
          <a:noFill/>
        </p:spPr>
        <p:txBody>
          <a:bodyPr wrap="square" rtlCol="0">
            <a:spAutoFit/>
          </a:bodyPr>
          <a:lstStyle/>
          <a:p>
            <a:r>
              <a:rPr lang="en-US" b="1" dirty="0"/>
              <a:t>Light Dependent Resistor</a:t>
            </a:r>
            <a:r>
              <a:rPr lang="en-US" dirty="0"/>
              <a:t>: resistance decreases as light increases.</a:t>
            </a:r>
          </a:p>
          <a:p>
            <a:endParaRPr lang="en-US" dirty="0"/>
          </a:p>
          <a:p>
            <a:r>
              <a:rPr lang="en-US" dirty="0"/>
              <a:t>Used for simple light-detection circuits.</a:t>
            </a:r>
          </a:p>
        </p:txBody>
      </p:sp>
      <p:pic>
        <p:nvPicPr>
          <p:cNvPr id="9" name="Picture 8">
            <a:extLst>
              <a:ext uri="{FF2B5EF4-FFF2-40B4-BE49-F238E27FC236}">
                <a16:creationId xmlns:a16="http://schemas.microsoft.com/office/drawing/2014/main" id="{6F5A2CF2-56FF-2547-9369-C10A94C334E5}"/>
              </a:ext>
            </a:extLst>
          </p:cNvPr>
          <p:cNvPicPr>
            <a:picLocks noChangeAspect="1"/>
          </p:cNvPicPr>
          <p:nvPr/>
        </p:nvPicPr>
        <p:blipFill>
          <a:blip r:embed="rId3"/>
          <a:stretch>
            <a:fillRect/>
          </a:stretch>
        </p:blipFill>
        <p:spPr>
          <a:xfrm>
            <a:off x="8207989" y="3662714"/>
            <a:ext cx="2120998" cy="2059221"/>
          </a:xfrm>
          <a:prstGeom prst="rect">
            <a:avLst/>
          </a:prstGeom>
        </p:spPr>
      </p:pic>
    </p:spTree>
    <p:extLst>
      <p:ext uri="{BB962C8B-B14F-4D97-AF65-F5344CB8AC3E}">
        <p14:creationId xmlns:p14="http://schemas.microsoft.com/office/powerpoint/2010/main" val="247521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09404F-A9D4-1D8E-E902-9C5D84DDC739}"/>
              </a:ext>
            </a:extLst>
          </p:cNvPr>
          <p:cNvSpPr txBox="1"/>
          <p:nvPr/>
        </p:nvSpPr>
        <p:spPr>
          <a:xfrm>
            <a:off x="1212980" y="830423"/>
            <a:ext cx="6130212"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ew Athletic M54" panose="02000500000000000000" pitchFamily="2" charset="0"/>
              </a:rPr>
              <a:t>PIR MOTION SENSOR</a:t>
            </a:r>
          </a:p>
        </p:txBody>
      </p:sp>
      <p:sp>
        <p:nvSpPr>
          <p:cNvPr id="3" name="TextBox 2">
            <a:extLst>
              <a:ext uri="{FF2B5EF4-FFF2-40B4-BE49-F238E27FC236}">
                <a16:creationId xmlns:a16="http://schemas.microsoft.com/office/drawing/2014/main" id="{1BAE5EC4-2390-A31C-4905-E28DAA6E8FD0}"/>
              </a:ext>
            </a:extLst>
          </p:cNvPr>
          <p:cNvSpPr txBox="1"/>
          <p:nvPr/>
        </p:nvSpPr>
        <p:spPr>
          <a:xfrm>
            <a:off x="1212980" y="1391047"/>
            <a:ext cx="9666514" cy="923330"/>
          </a:xfrm>
          <a:prstGeom prst="rect">
            <a:avLst/>
          </a:prstGeom>
          <a:noFill/>
        </p:spPr>
        <p:txBody>
          <a:bodyPr wrap="square" rtlCol="0">
            <a:spAutoFit/>
          </a:bodyPr>
          <a:lstStyle/>
          <a:p>
            <a:r>
              <a:rPr lang="en-US" b="1" dirty="0"/>
              <a:t>Passive Infrared</a:t>
            </a:r>
            <a:r>
              <a:rPr lang="en-US" dirty="0"/>
              <a:t> sensor that detects motion by sensing IR heat changes.</a:t>
            </a:r>
          </a:p>
          <a:p>
            <a:endParaRPr lang="en-US" dirty="0"/>
          </a:p>
          <a:p>
            <a:r>
              <a:rPr lang="en-US" dirty="0"/>
              <a:t>Common in security and automation.</a:t>
            </a:r>
          </a:p>
        </p:txBody>
      </p:sp>
      <p:pic>
        <p:nvPicPr>
          <p:cNvPr id="5" name="Picture 4">
            <a:extLst>
              <a:ext uri="{FF2B5EF4-FFF2-40B4-BE49-F238E27FC236}">
                <a16:creationId xmlns:a16="http://schemas.microsoft.com/office/drawing/2014/main" id="{A350D783-55CB-9101-6CC9-73E40072A595}"/>
              </a:ext>
            </a:extLst>
          </p:cNvPr>
          <p:cNvPicPr>
            <a:picLocks noChangeAspect="1"/>
          </p:cNvPicPr>
          <p:nvPr/>
        </p:nvPicPr>
        <p:blipFill>
          <a:blip r:embed="rId2"/>
          <a:stretch>
            <a:fillRect/>
          </a:stretch>
        </p:blipFill>
        <p:spPr>
          <a:xfrm>
            <a:off x="8616054" y="1015089"/>
            <a:ext cx="2005293" cy="1676634"/>
          </a:xfrm>
          <a:prstGeom prst="rect">
            <a:avLst/>
          </a:prstGeom>
        </p:spPr>
      </p:pic>
      <p:sp>
        <p:nvSpPr>
          <p:cNvPr id="6" name="TextBox 5">
            <a:extLst>
              <a:ext uri="{FF2B5EF4-FFF2-40B4-BE49-F238E27FC236}">
                <a16:creationId xmlns:a16="http://schemas.microsoft.com/office/drawing/2014/main" id="{50AE3322-23AD-2D26-2741-5D17EBAF4A83}"/>
              </a:ext>
            </a:extLst>
          </p:cNvPr>
          <p:cNvSpPr txBox="1"/>
          <p:nvPr/>
        </p:nvSpPr>
        <p:spPr>
          <a:xfrm>
            <a:off x="1212980" y="3429000"/>
            <a:ext cx="3331028"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ew Athletic M54" panose="02000500000000000000" pitchFamily="2" charset="0"/>
              </a:rPr>
              <a:t>BREADBOARD AND WIRES</a:t>
            </a:r>
          </a:p>
        </p:txBody>
      </p:sp>
      <p:sp>
        <p:nvSpPr>
          <p:cNvPr id="7" name="TextBox 6">
            <a:extLst>
              <a:ext uri="{FF2B5EF4-FFF2-40B4-BE49-F238E27FC236}">
                <a16:creationId xmlns:a16="http://schemas.microsoft.com/office/drawing/2014/main" id="{DD346C02-7C17-96F2-93B3-C61A2929C760}"/>
              </a:ext>
            </a:extLst>
          </p:cNvPr>
          <p:cNvSpPr txBox="1"/>
          <p:nvPr/>
        </p:nvSpPr>
        <p:spPr>
          <a:xfrm>
            <a:off x="1212980" y="4166278"/>
            <a:ext cx="9582538" cy="923330"/>
          </a:xfrm>
          <a:prstGeom prst="rect">
            <a:avLst/>
          </a:prstGeom>
          <a:noFill/>
        </p:spPr>
        <p:txBody>
          <a:bodyPr wrap="square" rtlCol="0">
            <a:spAutoFit/>
          </a:bodyPr>
          <a:lstStyle/>
          <a:p>
            <a:r>
              <a:rPr lang="en-US" b="1" dirty="0"/>
              <a:t>Breadboard</a:t>
            </a:r>
            <a:r>
              <a:rPr lang="en-US" dirty="0"/>
              <a:t>: solderless for prototyping circuits.</a:t>
            </a:r>
          </a:p>
          <a:p>
            <a:endParaRPr lang="en-US" dirty="0"/>
          </a:p>
          <a:p>
            <a:r>
              <a:rPr lang="en-US" b="1" dirty="0"/>
              <a:t>Jumper wires</a:t>
            </a:r>
            <a:r>
              <a:rPr lang="en-US" dirty="0"/>
              <a:t>: male-to-male/female connections for easy wiring.</a:t>
            </a:r>
          </a:p>
        </p:txBody>
      </p:sp>
      <p:pic>
        <p:nvPicPr>
          <p:cNvPr id="9" name="Picture 8">
            <a:extLst>
              <a:ext uri="{FF2B5EF4-FFF2-40B4-BE49-F238E27FC236}">
                <a16:creationId xmlns:a16="http://schemas.microsoft.com/office/drawing/2014/main" id="{E0B8DFCD-0190-7C4A-95D0-6ACDFBDB0E66}"/>
              </a:ext>
            </a:extLst>
          </p:cNvPr>
          <p:cNvPicPr>
            <a:picLocks noChangeAspect="1"/>
          </p:cNvPicPr>
          <p:nvPr/>
        </p:nvPicPr>
        <p:blipFill>
          <a:blip r:embed="rId3"/>
          <a:stretch>
            <a:fillRect/>
          </a:stretch>
        </p:blipFill>
        <p:spPr>
          <a:xfrm>
            <a:off x="8565589" y="3429000"/>
            <a:ext cx="2106221" cy="1676635"/>
          </a:xfrm>
          <a:prstGeom prst="rect">
            <a:avLst/>
          </a:prstGeom>
        </p:spPr>
      </p:pic>
    </p:spTree>
    <p:extLst>
      <p:ext uri="{BB962C8B-B14F-4D97-AF65-F5344CB8AC3E}">
        <p14:creationId xmlns:p14="http://schemas.microsoft.com/office/powerpoint/2010/main" val="4144046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59D6D7-8A98-5736-932E-BDB469B84113}"/>
              </a:ext>
            </a:extLst>
          </p:cNvPr>
          <p:cNvSpPr txBox="1"/>
          <p:nvPr/>
        </p:nvSpPr>
        <p:spPr>
          <a:xfrm>
            <a:off x="1259633" y="774440"/>
            <a:ext cx="6876661"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ew Athletic M54" panose="02000500000000000000" pitchFamily="2" charset="0"/>
              </a:rPr>
              <a:t>DC MOTOR</a:t>
            </a:r>
          </a:p>
        </p:txBody>
      </p:sp>
      <p:sp>
        <p:nvSpPr>
          <p:cNvPr id="3" name="TextBox 2">
            <a:extLst>
              <a:ext uri="{FF2B5EF4-FFF2-40B4-BE49-F238E27FC236}">
                <a16:creationId xmlns:a16="http://schemas.microsoft.com/office/drawing/2014/main" id="{EF81C1A8-87B1-A387-6A7E-A0E103D12228}"/>
              </a:ext>
            </a:extLst>
          </p:cNvPr>
          <p:cNvSpPr txBox="1"/>
          <p:nvPr/>
        </p:nvSpPr>
        <p:spPr>
          <a:xfrm>
            <a:off x="1259633" y="1250301"/>
            <a:ext cx="5523723" cy="369332"/>
          </a:xfrm>
          <a:prstGeom prst="rect">
            <a:avLst/>
          </a:prstGeom>
          <a:noFill/>
        </p:spPr>
        <p:txBody>
          <a:bodyPr wrap="square" rtlCol="0">
            <a:spAutoFit/>
          </a:bodyPr>
          <a:lstStyle/>
          <a:p>
            <a:r>
              <a:rPr lang="en-US" dirty="0"/>
              <a:t>Basic motor that spins continuously when powered.</a:t>
            </a:r>
          </a:p>
        </p:txBody>
      </p:sp>
      <p:pic>
        <p:nvPicPr>
          <p:cNvPr id="8" name="Picture 7">
            <a:extLst>
              <a:ext uri="{FF2B5EF4-FFF2-40B4-BE49-F238E27FC236}">
                <a16:creationId xmlns:a16="http://schemas.microsoft.com/office/drawing/2014/main" id="{4AC815F0-6590-CCC4-B8F4-BDFB01C912AE}"/>
              </a:ext>
            </a:extLst>
          </p:cNvPr>
          <p:cNvPicPr>
            <a:picLocks noChangeAspect="1"/>
          </p:cNvPicPr>
          <p:nvPr/>
        </p:nvPicPr>
        <p:blipFill>
          <a:blip r:embed="rId2"/>
          <a:srcRect l="22522" t="21905" r="58261" b="41904"/>
          <a:stretch>
            <a:fillRect/>
          </a:stretch>
        </p:blipFill>
        <p:spPr>
          <a:xfrm>
            <a:off x="8537510" y="629815"/>
            <a:ext cx="1175658" cy="1240972"/>
          </a:xfrm>
          <a:prstGeom prst="rect">
            <a:avLst/>
          </a:prstGeom>
        </p:spPr>
      </p:pic>
      <p:sp>
        <p:nvSpPr>
          <p:cNvPr id="9" name="TextBox 8">
            <a:extLst>
              <a:ext uri="{FF2B5EF4-FFF2-40B4-BE49-F238E27FC236}">
                <a16:creationId xmlns:a16="http://schemas.microsoft.com/office/drawing/2014/main" id="{70CB6D86-85EA-D3FA-CEBC-536125DCE969}"/>
              </a:ext>
            </a:extLst>
          </p:cNvPr>
          <p:cNvSpPr txBox="1"/>
          <p:nvPr/>
        </p:nvSpPr>
        <p:spPr>
          <a:xfrm>
            <a:off x="1259633" y="2416629"/>
            <a:ext cx="4861249"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ew Athletic M54" panose="02000500000000000000" pitchFamily="2" charset="0"/>
              </a:rPr>
              <a:t>RGB LED</a:t>
            </a:r>
          </a:p>
        </p:txBody>
      </p:sp>
      <p:pic>
        <p:nvPicPr>
          <p:cNvPr id="16" name="Picture 15">
            <a:extLst>
              <a:ext uri="{FF2B5EF4-FFF2-40B4-BE49-F238E27FC236}">
                <a16:creationId xmlns:a16="http://schemas.microsoft.com/office/drawing/2014/main" id="{875AAED7-1BA5-8D7C-5CA5-E9D0A9050FA9}"/>
              </a:ext>
            </a:extLst>
          </p:cNvPr>
          <p:cNvPicPr>
            <a:picLocks noChangeAspect="1"/>
          </p:cNvPicPr>
          <p:nvPr/>
        </p:nvPicPr>
        <p:blipFill>
          <a:blip r:embed="rId3"/>
          <a:stretch>
            <a:fillRect/>
          </a:stretch>
        </p:blipFill>
        <p:spPr>
          <a:xfrm>
            <a:off x="8255942" y="2416629"/>
            <a:ext cx="1457226" cy="1323126"/>
          </a:xfrm>
          <a:prstGeom prst="rect">
            <a:avLst/>
          </a:prstGeom>
        </p:spPr>
      </p:pic>
      <p:sp>
        <p:nvSpPr>
          <p:cNvPr id="18" name="TextBox 17">
            <a:extLst>
              <a:ext uri="{FF2B5EF4-FFF2-40B4-BE49-F238E27FC236}">
                <a16:creationId xmlns:a16="http://schemas.microsoft.com/office/drawing/2014/main" id="{259FD8FC-C144-324E-93EE-F2D27B38F3A2}"/>
              </a:ext>
            </a:extLst>
          </p:cNvPr>
          <p:cNvSpPr txBox="1"/>
          <p:nvPr/>
        </p:nvSpPr>
        <p:spPr>
          <a:xfrm>
            <a:off x="1259633" y="2924239"/>
            <a:ext cx="7865706" cy="369332"/>
          </a:xfrm>
          <a:prstGeom prst="rect">
            <a:avLst/>
          </a:prstGeom>
          <a:noFill/>
        </p:spPr>
        <p:txBody>
          <a:bodyPr wrap="square" rtlCol="0">
            <a:spAutoFit/>
          </a:bodyPr>
          <a:lstStyle/>
          <a:p>
            <a:r>
              <a:rPr lang="en-US" dirty="0"/>
              <a:t>LED with red, green, and blue chips—combine to create various colors.</a:t>
            </a:r>
          </a:p>
        </p:txBody>
      </p:sp>
      <p:sp>
        <p:nvSpPr>
          <p:cNvPr id="20" name="TextBox 19">
            <a:extLst>
              <a:ext uri="{FF2B5EF4-FFF2-40B4-BE49-F238E27FC236}">
                <a16:creationId xmlns:a16="http://schemas.microsoft.com/office/drawing/2014/main" id="{8C06DA2C-4AC5-97E1-7760-70E697AE3820}"/>
              </a:ext>
            </a:extLst>
          </p:cNvPr>
          <p:cNvSpPr txBox="1"/>
          <p:nvPr/>
        </p:nvSpPr>
        <p:spPr>
          <a:xfrm>
            <a:off x="1259633" y="4704706"/>
            <a:ext cx="9181323" cy="369332"/>
          </a:xfrm>
          <a:prstGeom prst="rect">
            <a:avLst/>
          </a:prstGeom>
          <a:noFill/>
        </p:spPr>
        <p:txBody>
          <a:bodyPr wrap="square" rtlCol="0">
            <a:spAutoFit/>
          </a:bodyPr>
          <a:lstStyle/>
          <a:p>
            <a:r>
              <a:rPr lang="en-US" dirty="0"/>
              <a:t>This was the brief description of the main components which are used.</a:t>
            </a:r>
          </a:p>
        </p:txBody>
      </p:sp>
    </p:spTree>
    <p:extLst>
      <p:ext uri="{BB962C8B-B14F-4D97-AF65-F5344CB8AC3E}">
        <p14:creationId xmlns:p14="http://schemas.microsoft.com/office/powerpoint/2010/main" val="24987850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2.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264</TotalTime>
  <Words>1666</Words>
  <Application>Microsoft Office PowerPoint</Application>
  <PresentationFormat>Widescreen</PresentationFormat>
  <Paragraphs>233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New Athletic M54</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Devang Chaudhary</dc:creator>
  <cp:lastModifiedBy>archirastogi2004@outlook.com</cp:lastModifiedBy>
  <cp:revision>2</cp:revision>
  <dcterms:created xsi:type="dcterms:W3CDTF">2025-07-08T18:50:49Z</dcterms:created>
  <dcterms:modified xsi:type="dcterms:W3CDTF">2025-07-09T04:11:11Z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